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5.xml" ContentType="application/vnd.ms-office.drawingml.diagramDrawing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7" r:id="rId3"/>
    <p:sldId id="266" r:id="rId4"/>
    <p:sldId id="269" r:id="rId5"/>
    <p:sldId id="272" r:id="rId6"/>
    <p:sldId id="268" r:id="rId7"/>
    <p:sldId id="274" r:id="rId8"/>
    <p:sldId id="275" r:id="rId9"/>
    <p:sldId id="273" r:id="rId10"/>
    <p:sldId id="27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image" Target="../media/image31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D9662C-83B2-48CE-AFF0-A11B58274D2F}" type="doc">
      <dgm:prSet loTypeId="urn:microsoft.com/office/officeart/2005/8/layout/list1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5314C401-5629-48BE-ABD7-2DAB3DB6EF96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межрегиональных, региональных и местных общественных организаций и движений;</a:t>
          </a:r>
          <a:endParaRPr lang="ru-RU" sz="14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4DFFA8-972D-4F43-8DBD-5F42B89C7124}" type="parTrans" cxnId="{9E9E467D-FEBD-430B-BC8E-A220DFE4D7AC}">
      <dgm:prSet/>
      <dgm:spPr/>
      <dgm:t>
        <a:bodyPr/>
        <a:lstStyle/>
        <a:p>
          <a:endParaRPr lang="ru-RU" sz="140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3B4F9D-CB07-41BE-BC8E-E57B1FE5D5E6}" type="sibTrans" cxnId="{9E9E467D-FEBD-430B-BC8E-A220DFE4D7AC}">
      <dgm:prSet/>
      <dgm:spPr/>
      <dgm:t>
        <a:bodyPr/>
        <a:lstStyle/>
        <a:p>
          <a:endParaRPr lang="ru-RU" sz="140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AB2A3B-A6EA-4DA8-9FA0-D8801E118DEB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региональных отделений международных, общероссийских и межрегиональных общественных организаций и движений;</a:t>
          </a:r>
          <a:endParaRPr lang="ru-RU" sz="14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68CCE26-9812-4092-B895-44052E284818}" type="parTrans" cxnId="{1EBA4946-B11B-476B-A295-FEAF0EBAA8B4}">
      <dgm:prSet/>
      <dgm:spPr/>
      <dgm:t>
        <a:bodyPr/>
        <a:lstStyle/>
        <a:p>
          <a:endParaRPr lang="ru-RU" sz="140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93597A-57C8-4735-9F2E-B16A87934181}" type="sibTrans" cxnId="{1EBA4946-B11B-476B-A295-FEAF0EBAA8B4}">
      <dgm:prSet/>
      <dgm:spPr/>
      <dgm:t>
        <a:bodyPr/>
        <a:lstStyle/>
        <a:p>
          <a:endParaRPr lang="ru-RU" sz="140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24A3BB-482F-4A09-89E8-FD96E741F7F7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местных религиозных организаций, централизованных религиозных организаций, имеющих местные религиозные организации на территории одного субъекта Российской Федерации;</a:t>
          </a:r>
          <a:endParaRPr lang="ru-RU" sz="14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14FB36-CE95-40C1-857A-A747C3F2B654}" type="parTrans" cxnId="{2F6F44D4-C0C5-450A-9A62-62037D9ADF8A}">
      <dgm:prSet/>
      <dgm:spPr/>
      <dgm:t>
        <a:bodyPr/>
        <a:lstStyle/>
        <a:p>
          <a:endParaRPr lang="ru-RU" sz="140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2395F2-51AC-4D88-B79D-CE606AA23221}" type="sibTrans" cxnId="{2F6F44D4-C0C5-450A-9A62-62037D9ADF8A}">
      <dgm:prSet/>
      <dgm:spPr/>
      <dgm:t>
        <a:bodyPr/>
        <a:lstStyle/>
        <a:p>
          <a:endParaRPr lang="ru-RU" sz="140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7229EE-58F7-4D88-994F-C4B0C64F9BC7}">
      <dgm:prSet custT="1"/>
      <dgm:spPr/>
      <dgm:t>
        <a:bodyPr/>
        <a:lstStyle/>
        <a:p>
          <a:r>
            <a:rPr lang="ru-RU" sz="14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религиозных </a:t>
          </a:r>
          <a:r>
            <a:rPr lang="ru-RU" sz="14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организаций</a:t>
          </a:r>
          <a:r>
            <a:rPr lang="ru-RU" sz="14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образованных централизованными религиозными организациями, имеющими </a:t>
          </a:r>
          <a:r>
            <a:rPr lang="ru-RU" sz="14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местные религиозные организации на территории одного субъекта Российской Федерации;</a:t>
          </a:r>
          <a:endParaRPr lang="ru-RU" sz="14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F13DAD-F2C3-4A80-BE47-499D407E208D}" type="parTrans" cxnId="{6544FC59-FF57-406F-8352-F26944B64044}">
      <dgm:prSet/>
      <dgm:spPr/>
      <dgm:t>
        <a:bodyPr/>
        <a:lstStyle/>
        <a:p>
          <a:endParaRPr lang="ru-RU" sz="140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186981-419F-4DF5-8A01-01917703FACC}" type="sibTrans" cxnId="{6544FC59-FF57-406F-8352-F26944B64044}">
      <dgm:prSet/>
      <dgm:spPr/>
      <dgm:t>
        <a:bodyPr/>
        <a:lstStyle/>
        <a:p>
          <a:endParaRPr lang="ru-RU" sz="140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AE81C42-4865-445D-9E4E-D9646A243B41}">
      <dgm:prSet custT="1"/>
      <dgm:spPr/>
      <dgm:t>
        <a:bodyPr/>
        <a:lstStyle/>
        <a:p>
          <a:endParaRPr lang="ru-RU" sz="14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8763B7-279F-4E65-8E63-58C351D6B5A3}" type="parTrans" cxnId="{2A9BFA1C-B5C4-408F-986B-87A48BE6E718}">
      <dgm:prSet/>
      <dgm:spPr/>
      <dgm:t>
        <a:bodyPr/>
        <a:lstStyle/>
        <a:p>
          <a:endParaRPr lang="ru-RU" sz="140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3E096B-D7E6-4448-A895-DE95F267E401}" type="sibTrans" cxnId="{2A9BFA1C-B5C4-408F-986B-87A48BE6E718}">
      <dgm:prSet/>
      <dgm:spPr/>
      <dgm:t>
        <a:bodyPr/>
        <a:lstStyle/>
        <a:p>
          <a:endParaRPr lang="ru-RU" sz="140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947BD0-15D5-4E1F-87B4-93A5B0C4DB56}">
      <dgm:prSet custT="1"/>
      <dgm:spPr/>
      <dgm:t>
        <a:bodyPr/>
        <a:lstStyle/>
        <a:p>
          <a:r>
            <a:rPr lang="ru-RU" sz="14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иных некоммерческих организаций, на которые распространяется специальный порядок государственной регистрации некоммерческих организаций, установленный Федеральным законом</a:t>
          </a:r>
          <a:r>
            <a:rPr lang="en-US" sz="14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14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 12.01.1996 № 7-ФЗ «О некоммерческих организациях».</a:t>
          </a:r>
          <a:endParaRPr lang="ru-RU" sz="14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0C49BD-6CFE-49C2-A602-74996AD52FA6}" type="parTrans" cxnId="{419CE3CB-530B-4EFB-97DE-2AD454A2E300}">
      <dgm:prSet/>
      <dgm:spPr/>
      <dgm:t>
        <a:bodyPr/>
        <a:lstStyle/>
        <a:p>
          <a:endParaRPr lang="ru-RU" sz="140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4F6434-2CCB-45A4-97D1-E6AB410F4234}" type="sibTrans" cxnId="{419CE3CB-530B-4EFB-97DE-2AD454A2E300}">
      <dgm:prSet/>
      <dgm:spPr/>
      <dgm:t>
        <a:bodyPr/>
        <a:lstStyle/>
        <a:p>
          <a:endParaRPr lang="ru-RU" sz="140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ABDD692-1611-40D9-A357-B0F8B50CFAA7}" type="pres">
      <dgm:prSet presAssocID="{03D9662C-83B2-48CE-AFF0-A11B58274D2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FC6E94-8E03-4301-ACFB-2ECB20AB21A5}" type="pres">
      <dgm:prSet presAssocID="{5314C401-5629-48BE-ABD7-2DAB3DB6EF96}" presName="parentLin" presStyleCnt="0"/>
      <dgm:spPr/>
    </dgm:pt>
    <dgm:pt modelId="{41695585-A361-4296-AD68-EF93BFD5D55F}" type="pres">
      <dgm:prSet presAssocID="{5314C401-5629-48BE-ABD7-2DAB3DB6EF96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F047892A-85A5-4958-8C80-06F64937FEAA}" type="pres">
      <dgm:prSet presAssocID="{5314C401-5629-48BE-ABD7-2DAB3DB6EF96}" presName="parentText" presStyleLbl="node1" presStyleIdx="0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758FD7-12CB-43D0-92FA-78108D314982}" type="pres">
      <dgm:prSet presAssocID="{5314C401-5629-48BE-ABD7-2DAB3DB6EF96}" presName="negativeSpace" presStyleCnt="0"/>
      <dgm:spPr/>
    </dgm:pt>
    <dgm:pt modelId="{77A1EDB0-A196-411B-B331-F3C313A1D804}" type="pres">
      <dgm:prSet presAssocID="{5314C401-5629-48BE-ABD7-2DAB3DB6EF96}" presName="childText" presStyleLbl="conFgAcc1" presStyleIdx="0" presStyleCnt="5">
        <dgm:presLayoutVars>
          <dgm:bulletEnabled val="1"/>
        </dgm:presLayoutVars>
      </dgm:prSet>
      <dgm:spPr/>
    </dgm:pt>
    <dgm:pt modelId="{566030FF-5B8A-4BF1-B480-B0B8FA8D0EF9}" type="pres">
      <dgm:prSet presAssocID="{293B4F9D-CB07-41BE-BC8E-E57B1FE5D5E6}" presName="spaceBetweenRectangles" presStyleCnt="0"/>
      <dgm:spPr/>
    </dgm:pt>
    <dgm:pt modelId="{6AA09EFF-E5E4-4A7F-B1EC-551E3E9494C1}" type="pres">
      <dgm:prSet presAssocID="{06AB2A3B-A6EA-4DA8-9FA0-D8801E118DEB}" presName="parentLin" presStyleCnt="0"/>
      <dgm:spPr/>
    </dgm:pt>
    <dgm:pt modelId="{14224808-6A5B-48CE-A9E8-ECC8187DDFF6}" type="pres">
      <dgm:prSet presAssocID="{06AB2A3B-A6EA-4DA8-9FA0-D8801E118DEB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F4CB7443-EF76-4794-9A33-F8C3778891A1}" type="pres">
      <dgm:prSet presAssocID="{06AB2A3B-A6EA-4DA8-9FA0-D8801E118DEB}" presName="parentText" presStyleLbl="node1" presStyleIdx="1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E289CE-E5E0-435C-9197-F89A3FA9E1B8}" type="pres">
      <dgm:prSet presAssocID="{06AB2A3B-A6EA-4DA8-9FA0-D8801E118DEB}" presName="negativeSpace" presStyleCnt="0"/>
      <dgm:spPr/>
    </dgm:pt>
    <dgm:pt modelId="{B0D3FDCD-36CD-4816-8BC6-83355E77B7C1}" type="pres">
      <dgm:prSet presAssocID="{06AB2A3B-A6EA-4DA8-9FA0-D8801E118DEB}" presName="childText" presStyleLbl="conFgAcc1" presStyleIdx="1" presStyleCnt="5">
        <dgm:presLayoutVars>
          <dgm:bulletEnabled val="1"/>
        </dgm:presLayoutVars>
      </dgm:prSet>
      <dgm:spPr/>
    </dgm:pt>
    <dgm:pt modelId="{F169ABCA-6418-4DF2-AF06-4960B3B7A7A8}" type="pres">
      <dgm:prSet presAssocID="{6493597A-57C8-4735-9F2E-B16A87934181}" presName="spaceBetweenRectangles" presStyleCnt="0"/>
      <dgm:spPr/>
    </dgm:pt>
    <dgm:pt modelId="{A2CD42F0-49FF-4C2D-97A7-B9679E5F8C75}" type="pres">
      <dgm:prSet presAssocID="{AE24A3BB-482F-4A09-89E8-FD96E741F7F7}" presName="parentLin" presStyleCnt="0"/>
      <dgm:spPr/>
    </dgm:pt>
    <dgm:pt modelId="{1315E9AA-1392-42AF-B77E-3874AC90B360}" type="pres">
      <dgm:prSet presAssocID="{AE24A3BB-482F-4A09-89E8-FD96E741F7F7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776944C6-A2C1-4FBF-975E-822819DE6F7F}" type="pres">
      <dgm:prSet presAssocID="{AE24A3BB-482F-4A09-89E8-FD96E741F7F7}" presName="parentText" presStyleLbl="node1" presStyleIdx="2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8029B8-FF4B-4A42-B193-AC27CF4F6303}" type="pres">
      <dgm:prSet presAssocID="{AE24A3BB-482F-4A09-89E8-FD96E741F7F7}" presName="negativeSpace" presStyleCnt="0"/>
      <dgm:spPr/>
    </dgm:pt>
    <dgm:pt modelId="{B87131A8-F6BD-41A1-8262-009C3986227B}" type="pres">
      <dgm:prSet presAssocID="{AE24A3BB-482F-4A09-89E8-FD96E741F7F7}" presName="childText" presStyleLbl="conFgAcc1" presStyleIdx="2" presStyleCnt="5">
        <dgm:presLayoutVars>
          <dgm:bulletEnabled val="1"/>
        </dgm:presLayoutVars>
      </dgm:prSet>
      <dgm:spPr/>
    </dgm:pt>
    <dgm:pt modelId="{6E459950-3D29-40DA-8FFD-165550F3269A}" type="pres">
      <dgm:prSet presAssocID="{B82395F2-51AC-4D88-B79D-CE606AA23221}" presName="spaceBetweenRectangles" presStyleCnt="0"/>
      <dgm:spPr/>
    </dgm:pt>
    <dgm:pt modelId="{A4FE8123-9445-43F1-BE30-5CC062E24293}" type="pres">
      <dgm:prSet presAssocID="{017229EE-58F7-4D88-994F-C4B0C64F9BC7}" presName="parentLin" presStyleCnt="0"/>
      <dgm:spPr/>
    </dgm:pt>
    <dgm:pt modelId="{91188754-5030-4A6E-A032-CB8068C8E490}" type="pres">
      <dgm:prSet presAssocID="{017229EE-58F7-4D88-994F-C4B0C64F9BC7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F9B740A5-09C0-4124-8394-BB2162D67C93}" type="pres">
      <dgm:prSet presAssocID="{017229EE-58F7-4D88-994F-C4B0C64F9BC7}" presName="parentText" presStyleLbl="node1" presStyleIdx="3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D2091A-F68C-4AEE-8668-7CFC4DAF3012}" type="pres">
      <dgm:prSet presAssocID="{017229EE-58F7-4D88-994F-C4B0C64F9BC7}" presName="negativeSpace" presStyleCnt="0"/>
      <dgm:spPr/>
    </dgm:pt>
    <dgm:pt modelId="{FCB4A681-8AB3-4461-872B-161A842E5962}" type="pres">
      <dgm:prSet presAssocID="{017229EE-58F7-4D88-994F-C4B0C64F9BC7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7BF9CF-4E08-4E9A-B098-C2421B728F29}" type="pres">
      <dgm:prSet presAssocID="{C1186981-419F-4DF5-8A01-01917703FACC}" presName="spaceBetweenRectangles" presStyleCnt="0"/>
      <dgm:spPr/>
    </dgm:pt>
    <dgm:pt modelId="{0EB1BAE2-6C71-4DE2-9C08-E35DBDC54CC1}" type="pres">
      <dgm:prSet presAssocID="{7D947BD0-15D5-4E1F-87B4-93A5B0C4DB56}" presName="parentLin" presStyleCnt="0"/>
      <dgm:spPr/>
    </dgm:pt>
    <dgm:pt modelId="{D05E6A08-4147-40BF-8919-9D53B972404B}" type="pres">
      <dgm:prSet presAssocID="{7D947BD0-15D5-4E1F-87B4-93A5B0C4DB56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0D8E622D-EF7A-4DAB-83DB-081F7CE20966}" type="pres">
      <dgm:prSet presAssocID="{7D947BD0-15D5-4E1F-87B4-93A5B0C4DB56}" presName="parentText" presStyleLbl="node1" presStyleIdx="4" presStyleCnt="5" custScaleX="142857" custScaleY="13164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6C8B59-B7B7-48E0-BF4A-1929DFCBE554}" type="pres">
      <dgm:prSet presAssocID="{7D947BD0-15D5-4E1F-87B4-93A5B0C4DB56}" presName="negativeSpace" presStyleCnt="0"/>
      <dgm:spPr/>
    </dgm:pt>
    <dgm:pt modelId="{4151F2A1-2254-45D6-ACBD-6A7AD8867902}" type="pres">
      <dgm:prSet presAssocID="{7D947BD0-15D5-4E1F-87B4-93A5B0C4DB56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500F1CC6-96C6-41A2-AF70-955F219FF6F3}" type="presOf" srcId="{5314C401-5629-48BE-ABD7-2DAB3DB6EF96}" destId="{F047892A-85A5-4958-8C80-06F64937FEAA}" srcOrd="1" destOrd="0" presId="urn:microsoft.com/office/officeart/2005/8/layout/list1"/>
    <dgm:cxn modelId="{2F6F44D4-C0C5-450A-9A62-62037D9ADF8A}" srcId="{03D9662C-83B2-48CE-AFF0-A11B58274D2F}" destId="{AE24A3BB-482F-4A09-89E8-FD96E741F7F7}" srcOrd="2" destOrd="0" parTransId="{3A14FB36-CE95-40C1-857A-A747C3F2B654}" sibTransId="{B82395F2-51AC-4D88-B79D-CE606AA23221}"/>
    <dgm:cxn modelId="{3AABC1E8-7C66-491F-B0DC-FCE17D649490}" type="presOf" srcId="{AAE81C42-4865-445D-9E4E-D9646A243B41}" destId="{FCB4A681-8AB3-4461-872B-161A842E5962}" srcOrd="0" destOrd="0" presId="urn:microsoft.com/office/officeart/2005/8/layout/list1"/>
    <dgm:cxn modelId="{C20B34E5-8FF7-49CF-8A9D-65FA94835A40}" type="presOf" srcId="{03D9662C-83B2-48CE-AFF0-A11B58274D2F}" destId="{6ABDD692-1611-40D9-A357-B0F8B50CFAA7}" srcOrd="0" destOrd="0" presId="urn:microsoft.com/office/officeart/2005/8/layout/list1"/>
    <dgm:cxn modelId="{9E89ADB4-D559-4B75-A8DC-9CF2D8FA2854}" type="presOf" srcId="{017229EE-58F7-4D88-994F-C4B0C64F9BC7}" destId="{F9B740A5-09C0-4124-8394-BB2162D67C93}" srcOrd="1" destOrd="0" presId="urn:microsoft.com/office/officeart/2005/8/layout/list1"/>
    <dgm:cxn modelId="{B36BC14D-87A5-49FF-8DC6-927AE49A5AAA}" type="presOf" srcId="{AE24A3BB-482F-4A09-89E8-FD96E741F7F7}" destId="{776944C6-A2C1-4FBF-975E-822819DE6F7F}" srcOrd="1" destOrd="0" presId="urn:microsoft.com/office/officeart/2005/8/layout/list1"/>
    <dgm:cxn modelId="{B1AF468B-D880-4071-8A58-1FD0D0319151}" type="presOf" srcId="{7D947BD0-15D5-4E1F-87B4-93A5B0C4DB56}" destId="{0D8E622D-EF7A-4DAB-83DB-081F7CE20966}" srcOrd="1" destOrd="0" presId="urn:microsoft.com/office/officeart/2005/8/layout/list1"/>
    <dgm:cxn modelId="{3CFA353F-90A5-45A2-883B-FC37514C9884}" type="presOf" srcId="{AE24A3BB-482F-4A09-89E8-FD96E741F7F7}" destId="{1315E9AA-1392-42AF-B77E-3874AC90B360}" srcOrd="0" destOrd="0" presId="urn:microsoft.com/office/officeart/2005/8/layout/list1"/>
    <dgm:cxn modelId="{419CE3CB-530B-4EFB-97DE-2AD454A2E300}" srcId="{03D9662C-83B2-48CE-AFF0-A11B58274D2F}" destId="{7D947BD0-15D5-4E1F-87B4-93A5B0C4DB56}" srcOrd="4" destOrd="0" parTransId="{090C49BD-6CFE-49C2-A602-74996AD52FA6}" sibTransId="{CD4F6434-2CCB-45A4-97D1-E6AB410F4234}"/>
    <dgm:cxn modelId="{B2CCDB2D-8657-4961-A7B7-69E2A1A58EF5}" type="presOf" srcId="{06AB2A3B-A6EA-4DA8-9FA0-D8801E118DEB}" destId="{F4CB7443-EF76-4794-9A33-F8C3778891A1}" srcOrd="1" destOrd="0" presId="urn:microsoft.com/office/officeart/2005/8/layout/list1"/>
    <dgm:cxn modelId="{1EBA4946-B11B-476B-A295-FEAF0EBAA8B4}" srcId="{03D9662C-83B2-48CE-AFF0-A11B58274D2F}" destId="{06AB2A3B-A6EA-4DA8-9FA0-D8801E118DEB}" srcOrd="1" destOrd="0" parTransId="{168CCE26-9812-4092-B895-44052E284818}" sibTransId="{6493597A-57C8-4735-9F2E-B16A87934181}"/>
    <dgm:cxn modelId="{9E9E467D-FEBD-430B-BC8E-A220DFE4D7AC}" srcId="{03D9662C-83B2-48CE-AFF0-A11B58274D2F}" destId="{5314C401-5629-48BE-ABD7-2DAB3DB6EF96}" srcOrd="0" destOrd="0" parTransId="{524DFFA8-972D-4F43-8DBD-5F42B89C7124}" sibTransId="{293B4F9D-CB07-41BE-BC8E-E57B1FE5D5E6}"/>
    <dgm:cxn modelId="{17204CCA-37B7-4784-8223-F4840C8DEEE9}" type="presOf" srcId="{5314C401-5629-48BE-ABD7-2DAB3DB6EF96}" destId="{41695585-A361-4296-AD68-EF93BFD5D55F}" srcOrd="0" destOrd="0" presId="urn:microsoft.com/office/officeart/2005/8/layout/list1"/>
    <dgm:cxn modelId="{AB0EF815-AD67-4C3A-8A8F-F3D65E4D3903}" type="presOf" srcId="{017229EE-58F7-4D88-994F-C4B0C64F9BC7}" destId="{91188754-5030-4A6E-A032-CB8068C8E490}" srcOrd="0" destOrd="0" presId="urn:microsoft.com/office/officeart/2005/8/layout/list1"/>
    <dgm:cxn modelId="{EF099A6C-E99C-459B-9870-562068CFC6D9}" type="presOf" srcId="{06AB2A3B-A6EA-4DA8-9FA0-D8801E118DEB}" destId="{14224808-6A5B-48CE-A9E8-ECC8187DDFF6}" srcOrd="0" destOrd="0" presId="urn:microsoft.com/office/officeart/2005/8/layout/list1"/>
    <dgm:cxn modelId="{6544FC59-FF57-406F-8352-F26944B64044}" srcId="{03D9662C-83B2-48CE-AFF0-A11B58274D2F}" destId="{017229EE-58F7-4D88-994F-C4B0C64F9BC7}" srcOrd="3" destOrd="0" parTransId="{C5F13DAD-F2C3-4A80-BE47-499D407E208D}" sibTransId="{C1186981-419F-4DF5-8A01-01917703FACC}"/>
    <dgm:cxn modelId="{3D0CD331-06B4-4FA2-8816-973A4A80547C}" type="presOf" srcId="{7D947BD0-15D5-4E1F-87B4-93A5B0C4DB56}" destId="{D05E6A08-4147-40BF-8919-9D53B972404B}" srcOrd="0" destOrd="0" presId="urn:microsoft.com/office/officeart/2005/8/layout/list1"/>
    <dgm:cxn modelId="{2A9BFA1C-B5C4-408F-986B-87A48BE6E718}" srcId="{017229EE-58F7-4D88-994F-C4B0C64F9BC7}" destId="{AAE81C42-4865-445D-9E4E-D9646A243B41}" srcOrd="0" destOrd="0" parTransId="{688763B7-279F-4E65-8E63-58C351D6B5A3}" sibTransId="{7D3E096B-D7E6-4448-A895-DE95F267E401}"/>
    <dgm:cxn modelId="{74FA7937-4BEE-480B-AEA6-A97A535DEE9F}" type="presParOf" srcId="{6ABDD692-1611-40D9-A357-B0F8B50CFAA7}" destId="{79FC6E94-8E03-4301-ACFB-2ECB20AB21A5}" srcOrd="0" destOrd="0" presId="urn:microsoft.com/office/officeart/2005/8/layout/list1"/>
    <dgm:cxn modelId="{7F937B61-BF53-4478-B96E-F3E8259BBC47}" type="presParOf" srcId="{79FC6E94-8E03-4301-ACFB-2ECB20AB21A5}" destId="{41695585-A361-4296-AD68-EF93BFD5D55F}" srcOrd="0" destOrd="0" presId="urn:microsoft.com/office/officeart/2005/8/layout/list1"/>
    <dgm:cxn modelId="{454F01AA-9472-434B-8198-BB701D451784}" type="presParOf" srcId="{79FC6E94-8E03-4301-ACFB-2ECB20AB21A5}" destId="{F047892A-85A5-4958-8C80-06F64937FEAA}" srcOrd="1" destOrd="0" presId="urn:microsoft.com/office/officeart/2005/8/layout/list1"/>
    <dgm:cxn modelId="{FDAF6BB3-4837-48AB-9FC2-FADC4DFD6DA0}" type="presParOf" srcId="{6ABDD692-1611-40D9-A357-B0F8B50CFAA7}" destId="{EB758FD7-12CB-43D0-92FA-78108D314982}" srcOrd="1" destOrd="0" presId="urn:microsoft.com/office/officeart/2005/8/layout/list1"/>
    <dgm:cxn modelId="{0878A4EE-A0A2-4EF7-9B5B-C90BDE93E401}" type="presParOf" srcId="{6ABDD692-1611-40D9-A357-B0F8B50CFAA7}" destId="{77A1EDB0-A196-411B-B331-F3C313A1D804}" srcOrd="2" destOrd="0" presId="urn:microsoft.com/office/officeart/2005/8/layout/list1"/>
    <dgm:cxn modelId="{11095194-AAF3-4CEE-88CD-02AFE18FC523}" type="presParOf" srcId="{6ABDD692-1611-40D9-A357-B0F8B50CFAA7}" destId="{566030FF-5B8A-4BF1-B480-B0B8FA8D0EF9}" srcOrd="3" destOrd="0" presId="urn:microsoft.com/office/officeart/2005/8/layout/list1"/>
    <dgm:cxn modelId="{9FFB0DE5-0B54-4633-AE62-D464B66C860A}" type="presParOf" srcId="{6ABDD692-1611-40D9-A357-B0F8B50CFAA7}" destId="{6AA09EFF-E5E4-4A7F-B1EC-551E3E9494C1}" srcOrd="4" destOrd="0" presId="urn:microsoft.com/office/officeart/2005/8/layout/list1"/>
    <dgm:cxn modelId="{7A60BFA5-108B-4A61-9F80-2ABFEF8887E2}" type="presParOf" srcId="{6AA09EFF-E5E4-4A7F-B1EC-551E3E9494C1}" destId="{14224808-6A5B-48CE-A9E8-ECC8187DDFF6}" srcOrd="0" destOrd="0" presId="urn:microsoft.com/office/officeart/2005/8/layout/list1"/>
    <dgm:cxn modelId="{556BA8AB-E514-4636-97EF-E7CBBD916708}" type="presParOf" srcId="{6AA09EFF-E5E4-4A7F-B1EC-551E3E9494C1}" destId="{F4CB7443-EF76-4794-9A33-F8C3778891A1}" srcOrd="1" destOrd="0" presId="urn:microsoft.com/office/officeart/2005/8/layout/list1"/>
    <dgm:cxn modelId="{E4A1329B-77B4-4179-B456-668D396C2141}" type="presParOf" srcId="{6ABDD692-1611-40D9-A357-B0F8B50CFAA7}" destId="{69E289CE-E5E0-435C-9197-F89A3FA9E1B8}" srcOrd="5" destOrd="0" presId="urn:microsoft.com/office/officeart/2005/8/layout/list1"/>
    <dgm:cxn modelId="{8D1B52F2-F7B5-441B-9DE9-9B9518653CE4}" type="presParOf" srcId="{6ABDD692-1611-40D9-A357-B0F8B50CFAA7}" destId="{B0D3FDCD-36CD-4816-8BC6-83355E77B7C1}" srcOrd="6" destOrd="0" presId="urn:microsoft.com/office/officeart/2005/8/layout/list1"/>
    <dgm:cxn modelId="{6AEBDA65-4628-45D6-B533-D0E2F1BF0E0F}" type="presParOf" srcId="{6ABDD692-1611-40D9-A357-B0F8B50CFAA7}" destId="{F169ABCA-6418-4DF2-AF06-4960B3B7A7A8}" srcOrd="7" destOrd="0" presId="urn:microsoft.com/office/officeart/2005/8/layout/list1"/>
    <dgm:cxn modelId="{6188500A-B0F4-48E6-8472-06BC8B387F5F}" type="presParOf" srcId="{6ABDD692-1611-40D9-A357-B0F8B50CFAA7}" destId="{A2CD42F0-49FF-4C2D-97A7-B9679E5F8C75}" srcOrd="8" destOrd="0" presId="urn:microsoft.com/office/officeart/2005/8/layout/list1"/>
    <dgm:cxn modelId="{16DED3E3-31E7-450A-AD6F-CEAED0B6CD29}" type="presParOf" srcId="{A2CD42F0-49FF-4C2D-97A7-B9679E5F8C75}" destId="{1315E9AA-1392-42AF-B77E-3874AC90B360}" srcOrd="0" destOrd="0" presId="urn:microsoft.com/office/officeart/2005/8/layout/list1"/>
    <dgm:cxn modelId="{7FE97A2F-2D4B-43F8-9516-AD75CFCA565F}" type="presParOf" srcId="{A2CD42F0-49FF-4C2D-97A7-B9679E5F8C75}" destId="{776944C6-A2C1-4FBF-975E-822819DE6F7F}" srcOrd="1" destOrd="0" presId="urn:microsoft.com/office/officeart/2005/8/layout/list1"/>
    <dgm:cxn modelId="{CD7CA05B-2F6E-4A8D-BE34-ECB7F8CE47F5}" type="presParOf" srcId="{6ABDD692-1611-40D9-A357-B0F8B50CFAA7}" destId="{CE8029B8-FF4B-4A42-B193-AC27CF4F6303}" srcOrd="9" destOrd="0" presId="urn:microsoft.com/office/officeart/2005/8/layout/list1"/>
    <dgm:cxn modelId="{FA3AC91E-7CB4-44AE-BB2E-682D06E8584B}" type="presParOf" srcId="{6ABDD692-1611-40D9-A357-B0F8B50CFAA7}" destId="{B87131A8-F6BD-41A1-8262-009C3986227B}" srcOrd="10" destOrd="0" presId="urn:microsoft.com/office/officeart/2005/8/layout/list1"/>
    <dgm:cxn modelId="{37EC4CAC-FE60-4422-B091-181357E3AE3C}" type="presParOf" srcId="{6ABDD692-1611-40D9-A357-B0F8B50CFAA7}" destId="{6E459950-3D29-40DA-8FFD-165550F3269A}" srcOrd="11" destOrd="0" presId="urn:microsoft.com/office/officeart/2005/8/layout/list1"/>
    <dgm:cxn modelId="{B8DA72EF-4F4C-4ACE-97AB-74CDDC00AA2E}" type="presParOf" srcId="{6ABDD692-1611-40D9-A357-B0F8B50CFAA7}" destId="{A4FE8123-9445-43F1-BE30-5CC062E24293}" srcOrd="12" destOrd="0" presId="urn:microsoft.com/office/officeart/2005/8/layout/list1"/>
    <dgm:cxn modelId="{4030370C-34B6-41A1-BB03-49D70DD3D937}" type="presParOf" srcId="{A4FE8123-9445-43F1-BE30-5CC062E24293}" destId="{91188754-5030-4A6E-A032-CB8068C8E490}" srcOrd="0" destOrd="0" presId="urn:microsoft.com/office/officeart/2005/8/layout/list1"/>
    <dgm:cxn modelId="{3625E231-D017-4814-BBF7-40D392E4F7CC}" type="presParOf" srcId="{A4FE8123-9445-43F1-BE30-5CC062E24293}" destId="{F9B740A5-09C0-4124-8394-BB2162D67C93}" srcOrd="1" destOrd="0" presId="urn:microsoft.com/office/officeart/2005/8/layout/list1"/>
    <dgm:cxn modelId="{D782C6B3-2507-48D7-853B-BF6D169F6A2D}" type="presParOf" srcId="{6ABDD692-1611-40D9-A357-B0F8B50CFAA7}" destId="{56D2091A-F68C-4AEE-8668-7CFC4DAF3012}" srcOrd="13" destOrd="0" presId="urn:microsoft.com/office/officeart/2005/8/layout/list1"/>
    <dgm:cxn modelId="{232FA79D-70CE-49F5-8BC8-7B43808459E3}" type="presParOf" srcId="{6ABDD692-1611-40D9-A357-B0F8B50CFAA7}" destId="{FCB4A681-8AB3-4461-872B-161A842E5962}" srcOrd="14" destOrd="0" presId="urn:microsoft.com/office/officeart/2005/8/layout/list1"/>
    <dgm:cxn modelId="{06D3B95E-5774-4FEC-B178-8D463E02E40F}" type="presParOf" srcId="{6ABDD692-1611-40D9-A357-B0F8B50CFAA7}" destId="{877BF9CF-4E08-4E9A-B098-C2421B728F29}" srcOrd="15" destOrd="0" presId="urn:microsoft.com/office/officeart/2005/8/layout/list1"/>
    <dgm:cxn modelId="{5344AB11-5BE2-4B75-8464-A1476AF28FCB}" type="presParOf" srcId="{6ABDD692-1611-40D9-A357-B0F8B50CFAA7}" destId="{0EB1BAE2-6C71-4DE2-9C08-E35DBDC54CC1}" srcOrd="16" destOrd="0" presId="urn:microsoft.com/office/officeart/2005/8/layout/list1"/>
    <dgm:cxn modelId="{E4F71F3E-F686-41F1-AB12-8CCDA8BB906A}" type="presParOf" srcId="{0EB1BAE2-6C71-4DE2-9C08-E35DBDC54CC1}" destId="{D05E6A08-4147-40BF-8919-9D53B972404B}" srcOrd="0" destOrd="0" presId="urn:microsoft.com/office/officeart/2005/8/layout/list1"/>
    <dgm:cxn modelId="{53EC05D7-EE52-4B3B-8FBB-0F53DFE82E2C}" type="presParOf" srcId="{0EB1BAE2-6C71-4DE2-9C08-E35DBDC54CC1}" destId="{0D8E622D-EF7A-4DAB-83DB-081F7CE20966}" srcOrd="1" destOrd="0" presId="urn:microsoft.com/office/officeart/2005/8/layout/list1"/>
    <dgm:cxn modelId="{0DEF1687-E9B1-421E-A980-4CF0537852A4}" type="presParOf" srcId="{6ABDD692-1611-40D9-A357-B0F8B50CFAA7}" destId="{566C8B59-B7B7-48E0-BF4A-1929DFCBE554}" srcOrd="17" destOrd="0" presId="urn:microsoft.com/office/officeart/2005/8/layout/list1"/>
    <dgm:cxn modelId="{2B16D67B-6A71-4B7F-84CB-12518256F0DF}" type="presParOf" srcId="{6ABDD692-1611-40D9-A357-B0F8B50CFAA7}" destId="{4151F2A1-2254-45D6-ACBD-6A7AD8867902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246645-14B1-4076-BE48-7C4C33516349}" type="doc">
      <dgm:prSet loTypeId="urn:microsoft.com/office/officeart/2008/layout/VerticalCurvedList" loCatId="list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CD6066F4-A81A-45BA-B8B7-5709B8B6C5BD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закон от 27.07.2010 № 210-ФЗ «Об организации предоставления государственных и муниципальных услуг»</a:t>
          </a:r>
          <a:endParaRPr lang="ru-RU" sz="1400" b="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6DA376-2A21-4425-A1FB-AF667AD83155}" type="parTrans" cxnId="{C31115AE-A7B9-4201-8AFC-3324EF1CFA3B}">
      <dgm:prSet/>
      <dgm:spPr/>
      <dgm:t>
        <a:bodyPr/>
        <a:lstStyle/>
        <a:p>
          <a:endParaRPr lang="ru-RU" sz="1400" b="0">
            <a:solidFill>
              <a:schemeClr val="tx2"/>
            </a:solidFill>
          </a:endParaRPr>
        </a:p>
      </dgm:t>
    </dgm:pt>
    <dgm:pt modelId="{24D2181D-07B4-4991-B1BB-750E6E7E8E26}" type="sibTrans" cxnId="{C31115AE-A7B9-4201-8AFC-3324EF1CFA3B}">
      <dgm:prSet/>
      <dgm:spPr/>
      <dgm:t>
        <a:bodyPr/>
        <a:lstStyle/>
        <a:p>
          <a:endParaRPr lang="ru-RU" sz="1400" b="0">
            <a:solidFill>
              <a:schemeClr val="tx2"/>
            </a:solidFill>
          </a:endParaRPr>
        </a:p>
      </dgm:t>
    </dgm:pt>
    <dgm:pt modelId="{8F1ACFAF-F997-4CAC-9DD6-7B3E8D3DBA78}">
      <dgm:prSet phldrT="[Текст]" custT="1"/>
      <dgm:spPr/>
      <dgm:t>
        <a:bodyPr/>
        <a:lstStyle/>
        <a:p>
          <a:r>
            <a:rPr lang="ru-RU" sz="1400" b="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Указ Президента Российской Федерации от 8 августа 2016 года № 398 «Об утверждении приоритетных направлений деятельности в сфере оказания общественно полезных услуг» </a:t>
          </a:r>
          <a:endParaRPr lang="ru-RU" sz="1400" b="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B974E7-0206-4603-922C-C2C62F90820D}" type="parTrans" cxnId="{9AB9579C-3FDF-40CD-BCAD-6B6E4F96417B}">
      <dgm:prSet/>
      <dgm:spPr/>
      <dgm:t>
        <a:bodyPr/>
        <a:lstStyle/>
        <a:p>
          <a:endParaRPr lang="ru-RU" sz="1400" b="0">
            <a:solidFill>
              <a:schemeClr val="tx2"/>
            </a:solidFill>
          </a:endParaRPr>
        </a:p>
      </dgm:t>
    </dgm:pt>
    <dgm:pt modelId="{BE976201-2A68-4F45-A373-16983880FC72}" type="sibTrans" cxnId="{9AB9579C-3FDF-40CD-BCAD-6B6E4F96417B}">
      <dgm:prSet/>
      <dgm:spPr/>
      <dgm:t>
        <a:bodyPr/>
        <a:lstStyle/>
        <a:p>
          <a:endParaRPr lang="ru-RU" sz="1400" b="0">
            <a:solidFill>
              <a:schemeClr val="tx2"/>
            </a:solidFill>
          </a:endParaRPr>
        </a:p>
      </dgm:t>
    </dgm:pt>
    <dgm:pt modelId="{DBE4D644-2D97-4B04-BB07-94FC4EF563A4}">
      <dgm:prSet phldrT="[Текст]" custT="1"/>
      <dgm:spPr/>
      <dgm:t>
        <a:bodyPr/>
        <a:lstStyle/>
        <a:p>
          <a:r>
            <a:rPr lang="ru-RU" sz="1400" b="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Постановление Правительства Российской Федерации от 27 октября 2016 года  № 1096                       «Об утверждении перечня общественно полезных услуг и критериев оценки качества их оказания» </a:t>
          </a:r>
          <a:endParaRPr lang="ru-RU" sz="1400" b="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40DD1F-0B8E-47EC-AABB-7543A72A5CEE}" type="parTrans" cxnId="{2CFF7A21-E306-402F-A624-36FAA5FA3342}">
      <dgm:prSet/>
      <dgm:spPr/>
      <dgm:t>
        <a:bodyPr/>
        <a:lstStyle/>
        <a:p>
          <a:endParaRPr lang="ru-RU" sz="1400" b="0">
            <a:solidFill>
              <a:schemeClr val="tx2"/>
            </a:solidFill>
          </a:endParaRPr>
        </a:p>
      </dgm:t>
    </dgm:pt>
    <dgm:pt modelId="{70697B6D-D030-42DE-A8B9-723931D83A0C}" type="sibTrans" cxnId="{2CFF7A21-E306-402F-A624-36FAA5FA3342}">
      <dgm:prSet/>
      <dgm:spPr/>
      <dgm:t>
        <a:bodyPr/>
        <a:lstStyle/>
        <a:p>
          <a:endParaRPr lang="ru-RU" sz="1400" b="0">
            <a:solidFill>
              <a:schemeClr val="tx2"/>
            </a:solidFill>
          </a:endParaRPr>
        </a:p>
      </dgm:t>
    </dgm:pt>
    <dgm:pt modelId="{BCA74EF0-D5DD-4FFA-B7D9-34E2FA75E60E}">
      <dgm:prSet phldrT="[Текст]" custT="1"/>
      <dgm:spPr/>
      <dgm:t>
        <a:bodyPr/>
        <a:lstStyle/>
        <a:p>
          <a:r>
            <a:rPr lang="ru-RU" sz="1400" b="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Постановление Правительства Российской Федерации от 26 января 2017 года  № 89                                            «О реестре некоммерческих организаций – исполнителей общественно полезных услуг»</a:t>
          </a:r>
          <a:endParaRPr lang="ru-RU" sz="1400" b="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3AB1E6-C758-4C5A-818B-013D7CFA0F9C}" type="parTrans" cxnId="{DC825778-8AB3-4A78-861B-B15543C73BC5}">
      <dgm:prSet/>
      <dgm:spPr/>
      <dgm:t>
        <a:bodyPr/>
        <a:lstStyle/>
        <a:p>
          <a:endParaRPr lang="ru-RU" sz="1400" b="0">
            <a:solidFill>
              <a:schemeClr val="tx2"/>
            </a:solidFill>
          </a:endParaRPr>
        </a:p>
      </dgm:t>
    </dgm:pt>
    <dgm:pt modelId="{0CE4EA4C-E541-4A96-836E-123D698AD4F2}" type="sibTrans" cxnId="{DC825778-8AB3-4A78-861B-B15543C73BC5}">
      <dgm:prSet/>
      <dgm:spPr/>
      <dgm:t>
        <a:bodyPr/>
        <a:lstStyle/>
        <a:p>
          <a:endParaRPr lang="ru-RU" sz="1400" b="0">
            <a:solidFill>
              <a:schemeClr val="tx2"/>
            </a:solidFill>
          </a:endParaRPr>
        </a:p>
      </dgm:t>
    </dgm:pt>
    <dgm:pt modelId="{99170B21-38BD-4A7A-BF5E-D843F07884F0}">
      <dgm:prSet phldrT="[Текст]" custT="1"/>
      <dgm:spPr/>
      <dgm:t>
        <a:bodyPr/>
        <a:lstStyle/>
        <a:p>
          <a:r>
            <a:rPr lang="ru-RU" sz="1400" b="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Приказ Министерства юстиции Российской Федерации от 29 декабря 2018 года   № 313 «Об утверждении Административного регламента Министерства юстиции Российской Федерации по предоставлению государственной услуги по принятию решения о признании социально ориентированной некоммерческой организации исполнителем общественно полезных услуг»</a:t>
          </a:r>
          <a:endParaRPr lang="ru-RU" sz="1400" b="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C0F4E1-6908-4E2E-9980-2AA767647465}" type="parTrans" cxnId="{62C73691-EC91-45D3-8559-52AEA4F55584}">
      <dgm:prSet/>
      <dgm:spPr/>
      <dgm:t>
        <a:bodyPr/>
        <a:lstStyle/>
        <a:p>
          <a:endParaRPr lang="ru-RU" sz="1400" b="0">
            <a:solidFill>
              <a:schemeClr val="tx2"/>
            </a:solidFill>
          </a:endParaRPr>
        </a:p>
      </dgm:t>
    </dgm:pt>
    <dgm:pt modelId="{81B37022-0205-420B-953C-744945CC5436}" type="sibTrans" cxnId="{62C73691-EC91-45D3-8559-52AEA4F55584}">
      <dgm:prSet/>
      <dgm:spPr/>
      <dgm:t>
        <a:bodyPr/>
        <a:lstStyle/>
        <a:p>
          <a:endParaRPr lang="ru-RU" sz="1400" b="0">
            <a:solidFill>
              <a:schemeClr val="tx2"/>
            </a:solidFill>
          </a:endParaRPr>
        </a:p>
      </dgm:t>
    </dgm:pt>
    <dgm:pt modelId="{A7CB6991-3F11-4F69-9494-846B6A60F4B9}">
      <dgm:prSet custT="1"/>
      <dgm:spPr/>
      <dgm:t>
        <a:bodyPr/>
        <a:lstStyle/>
        <a:p>
          <a:r>
            <a:rPr lang="ru-RU" sz="1400" b="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закон от 12 января 1996 года № 7–ФЗ «О некоммерческих организациях»</a:t>
          </a:r>
          <a:endParaRPr lang="ru-RU" sz="1400" b="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631207-1147-4A83-8209-0AB5BC1D8574}" type="parTrans" cxnId="{5EE9B53D-FF1E-4311-ABBB-B84B474F631A}">
      <dgm:prSet/>
      <dgm:spPr/>
      <dgm:t>
        <a:bodyPr/>
        <a:lstStyle/>
        <a:p>
          <a:endParaRPr lang="ru-RU"/>
        </a:p>
      </dgm:t>
    </dgm:pt>
    <dgm:pt modelId="{2F98179F-B598-4468-A914-84562FA3B4B5}" type="sibTrans" cxnId="{5EE9B53D-FF1E-4311-ABBB-B84B474F631A}">
      <dgm:prSet/>
      <dgm:spPr/>
      <dgm:t>
        <a:bodyPr/>
        <a:lstStyle/>
        <a:p>
          <a:endParaRPr lang="ru-RU"/>
        </a:p>
      </dgm:t>
    </dgm:pt>
    <dgm:pt modelId="{A9BD6150-E8BF-4A1D-84DE-09B70D821E6F}" type="pres">
      <dgm:prSet presAssocID="{9F246645-14B1-4076-BE48-7C4C3351634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8188779-92FD-4D23-8DA3-47E0A7DFFA1C}" type="pres">
      <dgm:prSet presAssocID="{9F246645-14B1-4076-BE48-7C4C33516349}" presName="Name1" presStyleCnt="0"/>
      <dgm:spPr/>
    </dgm:pt>
    <dgm:pt modelId="{DF6183DF-4025-4CC4-8A27-BA24CBA306B9}" type="pres">
      <dgm:prSet presAssocID="{9F246645-14B1-4076-BE48-7C4C33516349}" presName="cycle" presStyleCnt="0"/>
      <dgm:spPr/>
    </dgm:pt>
    <dgm:pt modelId="{DC83C2CC-790F-4E28-B292-BF7E56D732B1}" type="pres">
      <dgm:prSet presAssocID="{9F246645-14B1-4076-BE48-7C4C33516349}" presName="srcNode" presStyleLbl="node1" presStyleIdx="0" presStyleCnt="6"/>
      <dgm:spPr/>
    </dgm:pt>
    <dgm:pt modelId="{2DFD7E61-6C82-4382-8AA9-1B00F38A5AB0}" type="pres">
      <dgm:prSet presAssocID="{9F246645-14B1-4076-BE48-7C4C33516349}" presName="conn" presStyleLbl="parChTrans1D2" presStyleIdx="0" presStyleCnt="1"/>
      <dgm:spPr/>
      <dgm:t>
        <a:bodyPr/>
        <a:lstStyle/>
        <a:p>
          <a:endParaRPr lang="ru-RU"/>
        </a:p>
      </dgm:t>
    </dgm:pt>
    <dgm:pt modelId="{071157CC-4292-4623-AFA8-C35C0EBED4DB}" type="pres">
      <dgm:prSet presAssocID="{9F246645-14B1-4076-BE48-7C4C33516349}" presName="extraNode" presStyleLbl="node1" presStyleIdx="0" presStyleCnt="6"/>
      <dgm:spPr/>
    </dgm:pt>
    <dgm:pt modelId="{F88D3F24-A092-47F4-B929-DD671189BD19}" type="pres">
      <dgm:prSet presAssocID="{9F246645-14B1-4076-BE48-7C4C33516349}" presName="dstNode" presStyleLbl="node1" presStyleIdx="0" presStyleCnt="6"/>
      <dgm:spPr/>
    </dgm:pt>
    <dgm:pt modelId="{53DE4A53-9661-49C1-A3E8-5BFDE0DE41CA}" type="pres">
      <dgm:prSet presAssocID="{CD6066F4-A81A-45BA-B8B7-5709B8B6C5BD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83842B-B547-4624-AB15-1A0E1FAC3D59}" type="pres">
      <dgm:prSet presAssocID="{CD6066F4-A81A-45BA-B8B7-5709B8B6C5BD}" presName="accent_1" presStyleCnt="0"/>
      <dgm:spPr/>
    </dgm:pt>
    <dgm:pt modelId="{6BB3C822-0BBF-4C9D-8E69-6EE412D2CFC7}" type="pres">
      <dgm:prSet presAssocID="{CD6066F4-A81A-45BA-B8B7-5709B8B6C5BD}" presName="accentRepeatNode" presStyleLbl="solidFgAcc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8A0D459-9FA4-4691-8506-BF1DB28F3D29}" type="pres">
      <dgm:prSet presAssocID="{A7CB6991-3F11-4F69-9494-846B6A60F4B9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7C5ECD-1119-45B1-826C-2C629849DDD1}" type="pres">
      <dgm:prSet presAssocID="{A7CB6991-3F11-4F69-9494-846B6A60F4B9}" presName="accent_2" presStyleCnt="0"/>
      <dgm:spPr/>
    </dgm:pt>
    <dgm:pt modelId="{F959006D-F433-4047-88FD-09FAF60D6490}" type="pres">
      <dgm:prSet presAssocID="{A7CB6991-3F11-4F69-9494-846B6A60F4B9}" presName="accentRepeatNode" presStyleLbl="solidFgAcc1" presStyleIdx="1" presStyleCnt="6" custLinFactNeighborX="240" custLinFactNeighborY="-173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CA50316-1F9D-4F8A-85EB-636608C04DEB}" type="pres">
      <dgm:prSet presAssocID="{8F1ACFAF-F997-4CAC-9DD6-7B3E8D3DBA78}" presName="text_3" presStyleLbl="node1" presStyleIdx="2" presStyleCnt="6" custLinFactNeighborX="96" custLinFactNeighborY="-140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76B556-E805-44FF-84B2-7B8EB6600474}" type="pres">
      <dgm:prSet presAssocID="{8F1ACFAF-F997-4CAC-9DD6-7B3E8D3DBA78}" presName="accent_3" presStyleCnt="0"/>
      <dgm:spPr/>
    </dgm:pt>
    <dgm:pt modelId="{85BCB3D5-6F02-467C-87FD-C8B62015BBFA}" type="pres">
      <dgm:prSet presAssocID="{8F1ACFAF-F997-4CAC-9DD6-7B3E8D3DBA78}" presName="accentRepeatNode" presStyleLbl="solidFgAcc1" presStyleIdx="2" presStyleCnt="6" custLinFactNeighborX="-9489" custLinFactNeighborY="-1051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2B8919C-CE2B-4621-B128-12BB951EF4CF}" type="pres">
      <dgm:prSet presAssocID="{DBE4D644-2D97-4B04-BB07-94FC4EF563A4}" presName="text_4" presStyleLbl="node1" presStyleIdx="3" presStyleCnt="6" custLinFactNeighborX="96" custLinFactNeighborY="-249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42D37E-7276-41CC-9FAB-BEB1CB6F4E78}" type="pres">
      <dgm:prSet presAssocID="{DBE4D644-2D97-4B04-BB07-94FC4EF563A4}" presName="accent_4" presStyleCnt="0"/>
      <dgm:spPr/>
    </dgm:pt>
    <dgm:pt modelId="{50331564-258B-499A-9393-D224EF401030}" type="pres">
      <dgm:prSet presAssocID="{DBE4D644-2D97-4B04-BB07-94FC4EF563A4}" presName="accentRepeatNode" presStyleLbl="solidFgAcc1" presStyleIdx="3" presStyleCnt="6" custLinFactNeighborX="-18096" custLinFactNeighborY="-1922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21C7769-D60F-4A43-89BE-B6AE9537B02B}" type="pres">
      <dgm:prSet presAssocID="{BCA74EF0-D5DD-4FFA-B7D9-34E2FA75E60E}" presName="text_5" presStyleLbl="node1" presStyleIdx="4" presStyleCnt="6" custLinFactNeighborX="328" custLinFactNeighborY="-359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3CA0B-A12B-466B-B53B-EEA043280C0B}" type="pres">
      <dgm:prSet presAssocID="{BCA74EF0-D5DD-4FFA-B7D9-34E2FA75E60E}" presName="accent_5" presStyleCnt="0"/>
      <dgm:spPr/>
    </dgm:pt>
    <dgm:pt modelId="{E07028E0-5296-47F1-BA46-08DBCF032473}" type="pres">
      <dgm:prSet presAssocID="{BCA74EF0-D5DD-4FFA-B7D9-34E2FA75E60E}" presName="accentRepeatNode" presStyleLbl="solidFgAcc1" presStyleIdx="4" presStyleCnt="6" custLinFactNeighborX="7338" custLinFactNeighborY="-2800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88A1CC3-CFD5-4223-9F03-CF1F2796D457}" type="pres">
      <dgm:prSet presAssocID="{99170B21-38BD-4A7A-BF5E-D843F07884F0}" presName="text_6" presStyleLbl="node1" presStyleIdx="5" presStyleCnt="6" custScaleY="154836" custLinFactNeighborX="568" custLinFactNeighborY="-310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F163E6-727D-4920-A0B1-EF4F88CBAD9E}" type="pres">
      <dgm:prSet presAssocID="{99170B21-38BD-4A7A-BF5E-D843F07884F0}" presName="accent_6" presStyleCnt="0"/>
      <dgm:spPr/>
    </dgm:pt>
    <dgm:pt modelId="{FC0D8315-B4F7-4AC3-BB96-2142444A431E}" type="pres">
      <dgm:prSet presAssocID="{99170B21-38BD-4A7A-BF5E-D843F07884F0}" presName="accentRepeatNode" presStyleLbl="solidFgAcc1" presStyleIdx="5" presStyleCnt="6" custLinFactNeighborX="6198" custLinFactNeighborY="-2752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DC825778-8AB3-4A78-861B-B15543C73BC5}" srcId="{9F246645-14B1-4076-BE48-7C4C33516349}" destId="{BCA74EF0-D5DD-4FFA-B7D9-34E2FA75E60E}" srcOrd="4" destOrd="0" parTransId="{6E3AB1E6-C758-4C5A-818B-013D7CFA0F9C}" sibTransId="{0CE4EA4C-E541-4A96-836E-123D698AD4F2}"/>
    <dgm:cxn modelId="{A1F2D24A-0C91-4893-9C12-ED52EE7D249F}" type="presOf" srcId="{BCA74EF0-D5DD-4FFA-B7D9-34E2FA75E60E}" destId="{D21C7769-D60F-4A43-89BE-B6AE9537B02B}" srcOrd="0" destOrd="0" presId="urn:microsoft.com/office/officeart/2008/layout/VerticalCurvedList"/>
    <dgm:cxn modelId="{8AA407E3-F384-443E-BC97-F9611AEF620D}" type="presOf" srcId="{A7CB6991-3F11-4F69-9494-846B6A60F4B9}" destId="{68A0D459-9FA4-4691-8506-BF1DB28F3D29}" srcOrd="0" destOrd="0" presId="urn:microsoft.com/office/officeart/2008/layout/VerticalCurvedList"/>
    <dgm:cxn modelId="{0FC612F5-B673-437D-ABAD-879F2CAD030D}" type="presOf" srcId="{CD6066F4-A81A-45BA-B8B7-5709B8B6C5BD}" destId="{53DE4A53-9661-49C1-A3E8-5BFDE0DE41CA}" srcOrd="0" destOrd="0" presId="urn:microsoft.com/office/officeart/2008/layout/VerticalCurvedList"/>
    <dgm:cxn modelId="{044F4674-6769-4522-828D-158C9386D104}" type="presOf" srcId="{8F1ACFAF-F997-4CAC-9DD6-7B3E8D3DBA78}" destId="{0CA50316-1F9D-4F8A-85EB-636608C04DEB}" srcOrd="0" destOrd="0" presId="urn:microsoft.com/office/officeart/2008/layout/VerticalCurvedList"/>
    <dgm:cxn modelId="{62C73691-EC91-45D3-8559-52AEA4F55584}" srcId="{9F246645-14B1-4076-BE48-7C4C33516349}" destId="{99170B21-38BD-4A7A-BF5E-D843F07884F0}" srcOrd="5" destOrd="0" parTransId="{40C0F4E1-6908-4E2E-9980-2AA767647465}" sibTransId="{81B37022-0205-420B-953C-744945CC5436}"/>
    <dgm:cxn modelId="{9AB9579C-3FDF-40CD-BCAD-6B6E4F96417B}" srcId="{9F246645-14B1-4076-BE48-7C4C33516349}" destId="{8F1ACFAF-F997-4CAC-9DD6-7B3E8D3DBA78}" srcOrd="2" destOrd="0" parTransId="{C0B974E7-0206-4603-922C-C2C62F90820D}" sibTransId="{BE976201-2A68-4F45-A373-16983880FC72}"/>
    <dgm:cxn modelId="{5EE9B53D-FF1E-4311-ABBB-B84B474F631A}" srcId="{9F246645-14B1-4076-BE48-7C4C33516349}" destId="{A7CB6991-3F11-4F69-9494-846B6A60F4B9}" srcOrd="1" destOrd="0" parTransId="{0B631207-1147-4A83-8209-0AB5BC1D8574}" sibTransId="{2F98179F-B598-4468-A914-84562FA3B4B5}"/>
    <dgm:cxn modelId="{2CFF7A21-E306-402F-A624-36FAA5FA3342}" srcId="{9F246645-14B1-4076-BE48-7C4C33516349}" destId="{DBE4D644-2D97-4B04-BB07-94FC4EF563A4}" srcOrd="3" destOrd="0" parTransId="{5040DD1F-0B8E-47EC-AABB-7543A72A5CEE}" sibTransId="{70697B6D-D030-42DE-A8B9-723931D83A0C}"/>
    <dgm:cxn modelId="{8FC61388-1807-423F-8932-1255343152CF}" type="presOf" srcId="{DBE4D644-2D97-4B04-BB07-94FC4EF563A4}" destId="{02B8919C-CE2B-4621-B128-12BB951EF4CF}" srcOrd="0" destOrd="0" presId="urn:microsoft.com/office/officeart/2008/layout/VerticalCurvedList"/>
    <dgm:cxn modelId="{AAF73AEE-1CB6-49FD-A18B-D2BECE3906AD}" type="presOf" srcId="{24D2181D-07B4-4991-B1BB-750E6E7E8E26}" destId="{2DFD7E61-6C82-4382-8AA9-1B00F38A5AB0}" srcOrd="0" destOrd="0" presId="urn:microsoft.com/office/officeart/2008/layout/VerticalCurvedList"/>
    <dgm:cxn modelId="{CD7F24D6-FA8D-4928-A985-B31784BA6B68}" type="presOf" srcId="{99170B21-38BD-4A7A-BF5E-D843F07884F0}" destId="{D88A1CC3-CFD5-4223-9F03-CF1F2796D457}" srcOrd="0" destOrd="0" presId="urn:microsoft.com/office/officeart/2008/layout/VerticalCurvedList"/>
    <dgm:cxn modelId="{C31115AE-A7B9-4201-8AFC-3324EF1CFA3B}" srcId="{9F246645-14B1-4076-BE48-7C4C33516349}" destId="{CD6066F4-A81A-45BA-B8B7-5709B8B6C5BD}" srcOrd="0" destOrd="0" parTransId="{D76DA376-2A21-4425-A1FB-AF667AD83155}" sibTransId="{24D2181D-07B4-4991-B1BB-750E6E7E8E26}"/>
    <dgm:cxn modelId="{2B2CE3B8-20A3-4DF9-A6DD-01D6FA6BA0B1}" type="presOf" srcId="{9F246645-14B1-4076-BE48-7C4C33516349}" destId="{A9BD6150-E8BF-4A1D-84DE-09B70D821E6F}" srcOrd="0" destOrd="0" presId="urn:microsoft.com/office/officeart/2008/layout/VerticalCurvedList"/>
    <dgm:cxn modelId="{0851995E-1FE6-49A5-82E6-B71B19B9750D}" type="presParOf" srcId="{A9BD6150-E8BF-4A1D-84DE-09B70D821E6F}" destId="{78188779-92FD-4D23-8DA3-47E0A7DFFA1C}" srcOrd="0" destOrd="0" presId="urn:microsoft.com/office/officeart/2008/layout/VerticalCurvedList"/>
    <dgm:cxn modelId="{038CDB78-160B-48EA-9D9C-84E69770F0EF}" type="presParOf" srcId="{78188779-92FD-4D23-8DA3-47E0A7DFFA1C}" destId="{DF6183DF-4025-4CC4-8A27-BA24CBA306B9}" srcOrd="0" destOrd="0" presId="urn:microsoft.com/office/officeart/2008/layout/VerticalCurvedList"/>
    <dgm:cxn modelId="{A88B9D8B-6354-4468-B864-251F519048B1}" type="presParOf" srcId="{DF6183DF-4025-4CC4-8A27-BA24CBA306B9}" destId="{DC83C2CC-790F-4E28-B292-BF7E56D732B1}" srcOrd="0" destOrd="0" presId="urn:microsoft.com/office/officeart/2008/layout/VerticalCurvedList"/>
    <dgm:cxn modelId="{F726FF36-EC97-4B9A-B700-6798E1B830D5}" type="presParOf" srcId="{DF6183DF-4025-4CC4-8A27-BA24CBA306B9}" destId="{2DFD7E61-6C82-4382-8AA9-1B00F38A5AB0}" srcOrd="1" destOrd="0" presId="urn:microsoft.com/office/officeart/2008/layout/VerticalCurvedList"/>
    <dgm:cxn modelId="{DC691091-77D3-455E-9DD3-25853A47E07B}" type="presParOf" srcId="{DF6183DF-4025-4CC4-8A27-BA24CBA306B9}" destId="{071157CC-4292-4623-AFA8-C35C0EBED4DB}" srcOrd="2" destOrd="0" presId="urn:microsoft.com/office/officeart/2008/layout/VerticalCurvedList"/>
    <dgm:cxn modelId="{5D385956-CCE1-4507-A449-C67EB1306B3D}" type="presParOf" srcId="{DF6183DF-4025-4CC4-8A27-BA24CBA306B9}" destId="{F88D3F24-A092-47F4-B929-DD671189BD19}" srcOrd="3" destOrd="0" presId="urn:microsoft.com/office/officeart/2008/layout/VerticalCurvedList"/>
    <dgm:cxn modelId="{996FCE36-DDC1-43C1-A524-D459602E2952}" type="presParOf" srcId="{78188779-92FD-4D23-8DA3-47E0A7DFFA1C}" destId="{53DE4A53-9661-49C1-A3E8-5BFDE0DE41CA}" srcOrd="1" destOrd="0" presId="urn:microsoft.com/office/officeart/2008/layout/VerticalCurvedList"/>
    <dgm:cxn modelId="{22A46688-C1BE-491D-907D-A6C7A76073A8}" type="presParOf" srcId="{78188779-92FD-4D23-8DA3-47E0A7DFFA1C}" destId="{7B83842B-B547-4624-AB15-1A0E1FAC3D59}" srcOrd="2" destOrd="0" presId="urn:microsoft.com/office/officeart/2008/layout/VerticalCurvedList"/>
    <dgm:cxn modelId="{4FD8502A-C681-4F4A-8750-14FA9D017D5D}" type="presParOf" srcId="{7B83842B-B547-4624-AB15-1A0E1FAC3D59}" destId="{6BB3C822-0BBF-4C9D-8E69-6EE412D2CFC7}" srcOrd="0" destOrd="0" presId="urn:microsoft.com/office/officeart/2008/layout/VerticalCurvedList"/>
    <dgm:cxn modelId="{EBFD18EF-1D29-4964-A82B-A98B1719696A}" type="presParOf" srcId="{78188779-92FD-4D23-8DA3-47E0A7DFFA1C}" destId="{68A0D459-9FA4-4691-8506-BF1DB28F3D29}" srcOrd="3" destOrd="0" presId="urn:microsoft.com/office/officeart/2008/layout/VerticalCurvedList"/>
    <dgm:cxn modelId="{616D9133-FABC-4DF7-81CE-EA7D6F54D9E6}" type="presParOf" srcId="{78188779-92FD-4D23-8DA3-47E0A7DFFA1C}" destId="{277C5ECD-1119-45B1-826C-2C629849DDD1}" srcOrd="4" destOrd="0" presId="urn:microsoft.com/office/officeart/2008/layout/VerticalCurvedList"/>
    <dgm:cxn modelId="{6274502B-1232-471D-AA93-CAEC973DFCD1}" type="presParOf" srcId="{277C5ECD-1119-45B1-826C-2C629849DDD1}" destId="{F959006D-F433-4047-88FD-09FAF60D6490}" srcOrd="0" destOrd="0" presId="urn:microsoft.com/office/officeart/2008/layout/VerticalCurvedList"/>
    <dgm:cxn modelId="{6AC73F3A-2A2F-4013-A695-03673A73B79E}" type="presParOf" srcId="{78188779-92FD-4D23-8DA3-47E0A7DFFA1C}" destId="{0CA50316-1F9D-4F8A-85EB-636608C04DEB}" srcOrd="5" destOrd="0" presId="urn:microsoft.com/office/officeart/2008/layout/VerticalCurvedList"/>
    <dgm:cxn modelId="{A37558D5-220C-435A-8161-BD27EA8F7117}" type="presParOf" srcId="{78188779-92FD-4D23-8DA3-47E0A7DFFA1C}" destId="{2776B556-E805-44FF-84B2-7B8EB6600474}" srcOrd="6" destOrd="0" presId="urn:microsoft.com/office/officeart/2008/layout/VerticalCurvedList"/>
    <dgm:cxn modelId="{211FA54D-7674-4C1F-AC20-0E1D796FAF3D}" type="presParOf" srcId="{2776B556-E805-44FF-84B2-7B8EB6600474}" destId="{85BCB3D5-6F02-467C-87FD-C8B62015BBFA}" srcOrd="0" destOrd="0" presId="urn:microsoft.com/office/officeart/2008/layout/VerticalCurvedList"/>
    <dgm:cxn modelId="{313973A0-335E-43C5-B261-0E6D67C275DF}" type="presParOf" srcId="{78188779-92FD-4D23-8DA3-47E0A7DFFA1C}" destId="{02B8919C-CE2B-4621-B128-12BB951EF4CF}" srcOrd="7" destOrd="0" presId="urn:microsoft.com/office/officeart/2008/layout/VerticalCurvedList"/>
    <dgm:cxn modelId="{642EBDE1-6A7B-4129-89E3-6CF50C8A09F8}" type="presParOf" srcId="{78188779-92FD-4D23-8DA3-47E0A7DFFA1C}" destId="{EB42D37E-7276-41CC-9FAB-BEB1CB6F4E78}" srcOrd="8" destOrd="0" presId="urn:microsoft.com/office/officeart/2008/layout/VerticalCurvedList"/>
    <dgm:cxn modelId="{D103BDE3-2483-4F47-950E-7F636D93CCD5}" type="presParOf" srcId="{EB42D37E-7276-41CC-9FAB-BEB1CB6F4E78}" destId="{50331564-258B-499A-9393-D224EF401030}" srcOrd="0" destOrd="0" presId="urn:microsoft.com/office/officeart/2008/layout/VerticalCurvedList"/>
    <dgm:cxn modelId="{FB83BF03-2F5C-4901-A307-D09448C9770D}" type="presParOf" srcId="{78188779-92FD-4D23-8DA3-47E0A7DFFA1C}" destId="{D21C7769-D60F-4A43-89BE-B6AE9537B02B}" srcOrd="9" destOrd="0" presId="urn:microsoft.com/office/officeart/2008/layout/VerticalCurvedList"/>
    <dgm:cxn modelId="{C704688D-A676-466F-9AFA-BECA84E07AFE}" type="presParOf" srcId="{78188779-92FD-4D23-8DA3-47E0A7DFFA1C}" destId="{A4B3CA0B-A12B-466B-B53B-EEA043280C0B}" srcOrd="10" destOrd="0" presId="urn:microsoft.com/office/officeart/2008/layout/VerticalCurvedList"/>
    <dgm:cxn modelId="{615D7EEC-D00A-4E3A-8627-EFF58C41A7E6}" type="presParOf" srcId="{A4B3CA0B-A12B-466B-B53B-EEA043280C0B}" destId="{E07028E0-5296-47F1-BA46-08DBCF032473}" srcOrd="0" destOrd="0" presId="urn:microsoft.com/office/officeart/2008/layout/VerticalCurvedList"/>
    <dgm:cxn modelId="{781AE5B2-4B88-420A-A92C-BB1FCB0786A0}" type="presParOf" srcId="{78188779-92FD-4D23-8DA3-47E0A7DFFA1C}" destId="{D88A1CC3-CFD5-4223-9F03-CF1F2796D457}" srcOrd="11" destOrd="0" presId="urn:microsoft.com/office/officeart/2008/layout/VerticalCurvedList"/>
    <dgm:cxn modelId="{7C5D1FAE-939D-419B-8153-E579875A4556}" type="presParOf" srcId="{78188779-92FD-4D23-8DA3-47E0A7DFFA1C}" destId="{88F163E6-727D-4920-A0B1-EF4F88CBAD9E}" srcOrd="12" destOrd="0" presId="urn:microsoft.com/office/officeart/2008/layout/VerticalCurvedList"/>
    <dgm:cxn modelId="{AF1DC447-5E50-4F18-8B9C-D6E448AE250F}" type="presParOf" srcId="{88F163E6-727D-4920-A0B1-EF4F88CBAD9E}" destId="{FC0D8315-B4F7-4AC3-BB96-2142444A431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2188673-4C45-4F97-AC23-3A30FC1ECC0B}" type="doc">
      <dgm:prSet loTypeId="urn:microsoft.com/office/officeart/2005/8/layout/vList6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03720BAC-F766-44DB-A4C7-6870366DA6DD}">
      <dgm:prSet phldrT="[Текст]"/>
      <dgm:spPr/>
      <dgm:t>
        <a:bodyPr/>
        <a:lstStyle/>
        <a:p>
          <a:r>
            <a:rPr lang="ru-RU" b="1" i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лично заявителем (иным лицом на основании доверенности, выданной заявителем)</a:t>
          </a:r>
          <a:endParaRPr lang="ru-RU" dirty="0">
            <a:solidFill>
              <a:schemeClr val="tx2"/>
            </a:solidFill>
          </a:endParaRPr>
        </a:p>
      </dgm:t>
    </dgm:pt>
    <dgm:pt modelId="{1AF9896C-A775-4263-B9B5-581BE29834D1}" type="parTrans" cxnId="{FCE3F4F6-51CC-4263-ADF3-77385ED65D5E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4AFE8B3E-C2D8-4412-9B40-960A21EFD316}" type="sibTrans" cxnId="{FCE3F4F6-51CC-4263-ADF3-77385ED65D5E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505FF02D-7DA0-456C-8648-135E5CD18B05}">
      <dgm:prSet phldrT="[Текст]" custT="1"/>
      <dgm:spPr/>
      <dgm:t>
        <a:bodyPr anchor="ctr"/>
        <a:lstStyle/>
        <a:p>
          <a:r>
            <a:rPr lang="ru-RU" sz="110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Управление Министерства юстиции Российской Федерации по Красноярскому краю осуществляет прием заявителей для личного представления документов в соответствии со следующим графиком:</a:t>
          </a:r>
          <a:endParaRPr lang="ru-RU" sz="1100" dirty="0">
            <a:solidFill>
              <a:schemeClr val="tx2"/>
            </a:solidFill>
          </a:endParaRPr>
        </a:p>
      </dgm:t>
    </dgm:pt>
    <dgm:pt modelId="{3D01EB41-4277-416E-8D1F-D6F15B34FA27}" type="parTrans" cxnId="{D7F1F5E5-11B8-4A91-AC2B-DDCBFF84D301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AC04FCFC-2FE2-4582-A9B3-0EA1C462EB07}" type="sibTrans" cxnId="{D7F1F5E5-11B8-4A91-AC2B-DDCBFF84D301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5A31CFB9-5CDC-4C90-AA05-AA5CECA74B47}">
      <dgm:prSet phldrT="[Текст]"/>
      <dgm:spPr/>
      <dgm:t>
        <a:bodyPr/>
        <a:lstStyle/>
        <a:p>
          <a:r>
            <a:rPr lang="ru-RU" b="1" i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почтовым отправлением</a:t>
          </a:r>
          <a:endParaRPr lang="ru-RU" dirty="0">
            <a:solidFill>
              <a:schemeClr val="tx2"/>
            </a:solidFill>
          </a:endParaRPr>
        </a:p>
      </dgm:t>
    </dgm:pt>
    <dgm:pt modelId="{33AD3B43-2789-4E8B-92D9-9C839A130A3A}" type="parTrans" cxnId="{D405E700-DF11-45A6-BC6A-27130A38AC51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3D8B5B6A-63EC-41DC-8C3D-4B8E2CD35E9A}" type="sibTrans" cxnId="{D405E700-DF11-45A6-BC6A-27130A38AC51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FE190CAE-5CC9-4C45-89DC-0956F77B7189}">
      <dgm:prSet phldrT="[Текст]" custT="1"/>
      <dgm:spPr/>
      <dgm:t>
        <a:bodyPr anchor="ctr"/>
        <a:lstStyle/>
        <a:p>
          <a:r>
            <a:rPr lang="ru-RU" sz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 объявленной ценностью при его пересылке с описью вложения</a:t>
          </a:r>
          <a:endParaRPr lang="ru-RU" sz="1200" dirty="0">
            <a:solidFill>
              <a:schemeClr val="tx2"/>
            </a:solidFill>
          </a:endParaRPr>
        </a:p>
      </dgm:t>
    </dgm:pt>
    <dgm:pt modelId="{02980A1C-3946-48EC-BA33-727A599E7C4F}" type="parTrans" cxnId="{340B6D70-ED6E-4E13-B827-E6CAF2156ED0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2B14AF14-8D30-46A2-9C3F-0DC3BA6B858F}" type="sibTrans" cxnId="{340B6D70-ED6E-4E13-B827-E6CAF2156ED0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EECBE0D5-3EBD-4136-8053-7BE5406809A4}">
      <dgm:prSet custT="1"/>
      <dgm:spPr/>
      <dgm:t>
        <a:bodyPr anchor="ctr"/>
        <a:lstStyle/>
        <a:p>
          <a:r>
            <a:rPr lang="ru-RU" sz="1100" b="1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Понедельник 14.00 - 17.00</a:t>
          </a:r>
          <a:endParaRPr lang="ru-RU" sz="11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3DBC2D-671A-456F-BF61-B3F4D48A78A9}" type="parTrans" cxnId="{62C084A7-1E18-40F9-976D-E56D22B0945B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3EBAA070-2213-424D-9A74-9301E2BE8B0E}" type="sibTrans" cxnId="{62C084A7-1E18-40F9-976D-E56D22B0945B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2BC47E64-C145-4207-AB72-A87111D37E74}">
      <dgm:prSet custT="1"/>
      <dgm:spPr/>
      <dgm:t>
        <a:bodyPr anchor="ctr"/>
        <a:lstStyle/>
        <a:p>
          <a:r>
            <a:rPr lang="ru-RU" sz="1100" b="1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Вторник 9.00 - 12.00</a:t>
          </a:r>
          <a:endParaRPr lang="ru-RU" sz="11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FC5D92-953A-407A-8AE6-20B2E3436216}" type="parTrans" cxnId="{0F820E49-4D96-4291-8F57-8A11DD12ADD6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EB0FA206-C7A1-4E64-A717-03C397DBC2A3}" type="sibTrans" cxnId="{0F820E49-4D96-4291-8F57-8A11DD12ADD6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250B6C29-9096-4EA8-95D0-C655E6A5043F}">
      <dgm:prSet custT="1"/>
      <dgm:spPr/>
      <dgm:t>
        <a:bodyPr anchor="ctr"/>
        <a:lstStyle/>
        <a:p>
          <a:r>
            <a:rPr lang="ru-RU" sz="11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Среда 14.00 - 17.00</a:t>
          </a:r>
          <a:endParaRPr lang="ru-RU" sz="11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D98A1FF-7CCA-45DA-B54B-BB4D93A63F20}" type="parTrans" cxnId="{54C0486D-BEE7-45A9-A79D-6CC3E142E8F2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CA57531B-162B-4524-ADBB-5EBB4E870510}" type="sibTrans" cxnId="{54C0486D-BEE7-45A9-A79D-6CC3E142E8F2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6E1CB49C-306B-40D9-8CAE-39CEE9D9597A}">
      <dgm:prSet custT="1"/>
      <dgm:spPr/>
      <dgm:t>
        <a:bodyPr anchor="ctr"/>
        <a:lstStyle/>
        <a:p>
          <a:r>
            <a:rPr lang="ru-RU" sz="11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Четверг 9.00 - 12.00</a:t>
          </a:r>
          <a:endParaRPr lang="ru-RU" sz="11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CED706-790A-41BD-AF1E-EA77716F8E82}" type="parTrans" cxnId="{1B1B0869-A3A2-4991-97EE-68A9526FBA1B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C076FF01-855F-416C-8B35-6B347723B61B}" type="sibTrans" cxnId="{1B1B0869-A3A2-4991-97EE-68A9526FBA1B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F4BFA20F-C70B-4000-9228-FDEA78AC443F}">
      <dgm:prSet custT="1"/>
      <dgm:spPr/>
      <dgm:t>
        <a:bodyPr anchor="ctr"/>
        <a:lstStyle/>
        <a:p>
          <a:r>
            <a:rPr lang="ru-RU" sz="11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Пятница 14.00 - 16.00</a:t>
          </a:r>
          <a:endParaRPr lang="ru-RU" sz="11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DC771C-70AA-4678-878C-EC2CF69286A1}" type="parTrans" cxnId="{B6F8E992-54D8-404B-99CA-B0B218FC7FBB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F4CA8D8F-A10D-4EF4-8B2B-8811A3E2D9EC}" type="sibTrans" cxnId="{B6F8E992-54D8-404B-99CA-B0B218FC7FBB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47ADD946-DB0C-48F0-9BD2-B13CBF10118A}">
      <dgm:prSet phldrT="[Текст]" custT="1"/>
      <dgm:spPr/>
      <dgm:t>
        <a:bodyPr/>
        <a:lstStyle/>
        <a:p>
          <a:r>
            <a:rPr lang="ru-RU" sz="1400" b="1" i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форме электронных документов, подписанных усиленной квалифицированной электронной подписью, посредством сети «Интернет», в том числе через Единый портал</a:t>
          </a:r>
          <a:endParaRPr lang="ru-RU" sz="1400" b="1" i="1" dirty="0">
            <a:solidFill>
              <a:schemeClr val="tx2"/>
            </a:solidFill>
          </a:endParaRPr>
        </a:p>
      </dgm:t>
    </dgm:pt>
    <dgm:pt modelId="{495526DD-6803-43A2-B1ED-E4648CFFDEC0}" type="parTrans" cxnId="{1D992D57-E546-4C47-92A9-42D3DFDCB5A1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EA5B5917-193A-4749-8A1E-B1C54D85541D}" type="sibTrans" cxnId="{1D992D57-E546-4C47-92A9-42D3DFDCB5A1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954922DC-32D6-43F5-832F-BD6586EBDCC8}">
      <dgm:prSet phldrT="[Текст]" custT="1"/>
      <dgm:spPr/>
      <dgm:t>
        <a:bodyPr anchor="t"/>
        <a:lstStyle/>
        <a:p>
          <a:r>
            <a:rPr lang="ru-RU" sz="105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 направлении документов, необходимых для предоставления государственной услуги, в форме электронных документов, с использованием информационно-телекоммуникационных сетей, в том числе сети «Интернет», включая Единый портал*, используется усиленная квалифицированная электронная подпись.</a:t>
          </a:r>
          <a:endParaRPr lang="ru-RU" sz="1050" dirty="0">
            <a:solidFill>
              <a:schemeClr val="tx2"/>
            </a:solidFill>
          </a:endParaRPr>
        </a:p>
      </dgm:t>
    </dgm:pt>
    <dgm:pt modelId="{3A3F76F3-62E2-4C68-9D18-E40A59F6D997}" type="parTrans" cxnId="{BF76DA72-E7FA-4391-BA0A-C2B0EDF8024D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6F24FA63-96AD-48F0-84CF-E999C888981A}" type="sibTrans" cxnId="{BF76DA72-E7FA-4391-BA0A-C2B0EDF8024D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7AD6D885-1633-4ECE-B4AB-8D5D1ACB0DA9}">
      <dgm:prSet custT="1"/>
      <dgm:spPr/>
      <dgm:t>
        <a:bodyPr anchor="t"/>
        <a:lstStyle/>
        <a:p>
          <a:r>
            <a:rPr lang="ru-RU" sz="105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Заявители вправе использовать простую электронную подпись в случае, предусмотренном пунктом 2.1 Правил определения видов электронной подписи, использование которых допускается при обращении за получением государственных и муниципальных услуг, утвержденных постановлением Правительства Российской Федерации от 25.06.2012 № 634 «О видах электронной подписи, использование которых допускается при обращении за получением государственных и муниципальных услуг».                                                                                                                                                                                                           </a:t>
          </a:r>
          <a:br>
            <a:rPr lang="ru-RU" sz="105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05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sz="105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05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* о реализации будет сообщено дополнительно</a:t>
          </a:r>
          <a:endParaRPr lang="ru-RU" sz="105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C939CB-2350-493E-8FC3-84EDAD8601D8}" type="parTrans" cxnId="{E143B220-E1B8-43B6-AE9F-FA506BD8E1B6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4736CC17-31D8-4061-BCE6-2933D6D16597}" type="sibTrans" cxnId="{E143B220-E1B8-43B6-AE9F-FA506BD8E1B6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C6E1AB12-EC5E-4C4D-8982-F1D9D4B10380}">
      <dgm:prSet custT="1"/>
      <dgm:spPr/>
      <dgm:t>
        <a:bodyPr anchor="t"/>
        <a:lstStyle/>
        <a:p>
          <a:endParaRPr lang="ru-RU" sz="11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6440BE-80A8-422D-8F65-0E61CDF7CF71}" type="parTrans" cxnId="{D25CB170-0FD4-4B5B-8C51-90C1E9395A06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962BD32B-FA0D-4E97-B811-31DA6FA78542}" type="sibTrans" cxnId="{D25CB170-0FD4-4B5B-8C51-90C1E9395A06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0793C6EB-6FF6-4160-B64E-E581063202DF}">
      <dgm:prSet custT="1"/>
      <dgm:spPr/>
      <dgm:t>
        <a:bodyPr anchor="t"/>
        <a:lstStyle/>
        <a:p>
          <a:endParaRPr lang="ru-RU" sz="11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86D1F4B-0A20-4BAD-B5B0-D009A9ED50F3}" type="parTrans" cxnId="{372A48DE-BF2C-4891-9778-CADE992AC8A8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97A5EB49-ED98-4B93-860E-329D7DECAB11}" type="sibTrans" cxnId="{372A48DE-BF2C-4891-9778-CADE992AC8A8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A27AA142-6C6B-44C5-8C3A-A2D66C945299}">
      <dgm:prSet custT="1"/>
      <dgm:spPr/>
      <dgm:t>
        <a:bodyPr anchor="t"/>
        <a:lstStyle/>
        <a:p>
          <a:endParaRPr lang="ru-RU" sz="11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D250EC-5D6F-4B52-959D-BEAB853496AE}" type="parTrans" cxnId="{6F57B94F-CD66-4A13-9808-1AD3DD9456F2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65ECC4F3-FF17-425F-A989-B4C04A12599A}" type="sibTrans" cxnId="{6F57B94F-CD66-4A13-9808-1AD3DD9456F2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6CDE065D-0954-4743-89EF-C1687F1D90D6}" type="pres">
      <dgm:prSet presAssocID="{62188673-4C45-4F97-AC23-3A30FC1ECC0B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20B4AF9-0DBA-46D4-B3C8-2353F349144A}" type="pres">
      <dgm:prSet presAssocID="{03720BAC-F766-44DB-A4C7-6870366DA6DD}" presName="linNode" presStyleCnt="0"/>
      <dgm:spPr/>
    </dgm:pt>
    <dgm:pt modelId="{CBC3DB55-A221-4376-A333-68DC58134E3D}" type="pres">
      <dgm:prSet presAssocID="{03720BAC-F766-44DB-A4C7-6870366DA6DD}" presName="parentShp" presStyleLbl="node1" presStyleIdx="0" presStyleCnt="3" custScaleX="67182" custLinFactNeighborX="-109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64F870-EE78-4B45-AF82-2C327D3F8D2A}" type="pres">
      <dgm:prSet presAssocID="{03720BAC-F766-44DB-A4C7-6870366DA6DD}" presName="childShp" presStyleLbl="bgAccFollowNode1" presStyleIdx="0" presStyleCnt="3" custScaleX="121008" custScaleY="1192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7D3DD0-6540-4555-8955-5F6A0754AE2D}" type="pres">
      <dgm:prSet presAssocID="{4AFE8B3E-C2D8-4412-9B40-960A21EFD316}" presName="spacing" presStyleCnt="0"/>
      <dgm:spPr/>
    </dgm:pt>
    <dgm:pt modelId="{E6B51876-9E5D-4E6E-BE4B-8F5664C1447F}" type="pres">
      <dgm:prSet presAssocID="{5A31CFB9-5CDC-4C90-AA05-AA5CECA74B47}" presName="linNode" presStyleCnt="0"/>
      <dgm:spPr/>
    </dgm:pt>
    <dgm:pt modelId="{D6A1A840-7291-40AE-9917-67D2BEDD1398}" type="pres">
      <dgm:prSet presAssocID="{5A31CFB9-5CDC-4C90-AA05-AA5CECA74B47}" presName="parentShp" presStyleLbl="node1" presStyleIdx="1" presStyleCnt="3" custScaleX="63825" custScaleY="49229" custLinFactNeighborX="237" custLinFactNeighborY="-53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0DC611-D6DC-4322-8F69-8DE639D4552C}" type="pres">
      <dgm:prSet presAssocID="{5A31CFB9-5CDC-4C90-AA05-AA5CECA74B47}" presName="childShp" presStyleLbl="bgAccFollowNode1" presStyleIdx="1" presStyleCnt="3" custScaleX="138578" custScaleY="21249" custLinFactNeighborX="-893" custLinFactNeighborY="-63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F2A7E3-2E49-48E9-9E4C-322618FB53F3}" type="pres">
      <dgm:prSet presAssocID="{3D8B5B6A-63EC-41DC-8C3D-4B8E2CD35E9A}" presName="spacing" presStyleCnt="0"/>
      <dgm:spPr/>
    </dgm:pt>
    <dgm:pt modelId="{61AAE502-E291-448B-8A45-541A4F8473AF}" type="pres">
      <dgm:prSet presAssocID="{47ADD946-DB0C-48F0-9BD2-B13CBF10118A}" presName="linNode" presStyleCnt="0"/>
      <dgm:spPr/>
    </dgm:pt>
    <dgm:pt modelId="{94AE6FAF-3DEF-4A76-867F-7ABC92641DE0}" type="pres">
      <dgm:prSet presAssocID="{47ADD946-DB0C-48F0-9BD2-B13CBF10118A}" presName="parentShp" presStyleLbl="node1" presStyleIdx="2" presStyleCnt="3" custScaleX="71044" custScaleY="150648" custLinFactNeighborX="-9733" custLinFactNeighborY="-132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C65C21-4700-418E-BFB7-54C8ECAF27CB}" type="pres">
      <dgm:prSet presAssocID="{47ADD946-DB0C-48F0-9BD2-B13CBF10118A}" presName="childShp" presStyleLbl="bgAccFollowNode1" presStyleIdx="2" presStyleCnt="3" custScaleX="121070" custScaleY="172879" custLinFactNeighborX="31" custLinFactNeighborY="-110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E16E28-0926-4B79-9EF2-E522281F4131}" type="presOf" srcId="{A27AA142-6C6B-44C5-8C3A-A2D66C945299}" destId="{F0C65C21-4700-418E-BFB7-54C8ECAF27CB}" srcOrd="0" destOrd="4" presId="urn:microsoft.com/office/officeart/2005/8/layout/vList6"/>
    <dgm:cxn modelId="{E6D6FA3C-BC6D-4D66-9151-68D298EF0C85}" type="presOf" srcId="{F4BFA20F-C70B-4000-9228-FDEA78AC443F}" destId="{8864F870-EE78-4B45-AF82-2C327D3F8D2A}" srcOrd="0" destOrd="5" presId="urn:microsoft.com/office/officeart/2005/8/layout/vList6"/>
    <dgm:cxn modelId="{BF76DA72-E7FA-4391-BA0A-C2B0EDF8024D}" srcId="{47ADD946-DB0C-48F0-9BD2-B13CBF10118A}" destId="{954922DC-32D6-43F5-832F-BD6586EBDCC8}" srcOrd="0" destOrd="0" parTransId="{3A3F76F3-62E2-4C68-9D18-E40A59F6D997}" sibTransId="{6F24FA63-96AD-48F0-84CF-E999C888981A}"/>
    <dgm:cxn modelId="{535BE9B0-7955-49A6-ABA7-6CE152C47127}" type="presOf" srcId="{0793C6EB-6FF6-4160-B64E-E581063202DF}" destId="{F0C65C21-4700-418E-BFB7-54C8ECAF27CB}" srcOrd="0" destOrd="3" presId="urn:microsoft.com/office/officeart/2005/8/layout/vList6"/>
    <dgm:cxn modelId="{BE68AC7A-0F79-4F3E-8D95-02BC664C0F6F}" type="presOf" srcId="{03720BAC-F766-44DB-A4C7-6870366DA6DD}" destId="{CBC3DB55-A221-4376-A333-68DC58134E3D}" srcOrd="0" destOrd="0" presId="urn:microsoft.com/office/officeart/2005/8/layout/vList6"/>
    <dgm:cxn modelId="{D25CB170-0FD4-4B5B-8C51-90C1E9395A06}" srcId="{47ADD946-DB0C-48F0-9BD2-B13CBF10118A}" destId="{C6E1AB12-EC5E-4C4D-8982-F1D9D4B10380}" srcOrd="2" destOrd="0" parTransId="{586440BE-80A8-422D-8F65-0E61CDF7CF71}" sibTransId="{962BD32B-FA0D-4E97-B811-31DA6FA78542}"/>
    <dgm:cxn modelId="{87E7FDFB-A578-4E99-B393-C5AB2C3AB051}" type="presOf" srcId="{62188673-4C45-4F97-AC23-3A30FC1ECC0B}" destId="{6CDE065D-0954-4743-89EF-C1687F1D90D6}" srcOrd="0" destOrd="0" presId="urn:microsoft.com/office/officeart/2005/8/layout/vList6"/>
    <dgm:cxn modelId="{1D992D57-E546-4C47-92A9-42D3DFDCB5A1}" srcId="{62188673-4C45-4F97-AC23-3A30FC1ECC0B}" destId="{47ADD946-DB0C-48F0-9BD2-B13CBF10118A}" srcOrd="2" destOrd="0" parTransId="{495526DD-6803-43A2-B1ED-E4648CFFDEC0}" sibTransId="{EA5B5917-193A-4749-8A1E-B1C54D85541D}"/>
    <dgm:cxn modelId="{0F820E49-4D96-4291-8F57-8A11DD12ADD6}" srcId="{03720BAC-F766-44DB-A4C7-6870366DA6DD}" destId="{2BC47E64-C145-4207-AB72-A87111D37E74}" srcOrd="2" destOrd="0" parTransId="{B3FC5D92-953A-407A-8AE6-20B2E3436216}" sibTransId="{EB0FA206-C7A1-4E64-A717-03C397DBC2A3}"/>
    <dgm:cxn modelId="{340B6D70-ED6E-4E13-B827-E6CAF2156ED0}" srcId="{5A31CFB9-5CDC-4C90-AA05-AA5CECA74B47}" destId="{FE190CAE-5CC9-4C45-89DC-0956F77B7189}" srcOrd="0" destOrd="0" parTransId="{02980A1C-3946-48EC-BA33-727A599E7C4F}" sibTransId="{2B14AF14-8D30-46A2-9C3F-0DC3BA6B858F}"/>
    <dgm:cxn modelId="{FCE3F4F6-51CC-4263-ADF3-77385ED65D5E}" srcId="{62188673-4C45-4F97-AC23-3A30FC1ECC0B}" destId="{03720BAC-F766-44DB-A4C7-6870366DA6DD}" srcOrd="0" destOrd="0" parTransId="{1AF9896C-A775-4263-B9B5-581BE29834D1}" sibTransId="{4AFE8B3E-C2D8-4412-9B40-960A21EFD316}"/>
    <dgm:cxn modelId="{4AFD2050-0B86-4E8E-8FCB-D55B0EC68E73}" type="presOf" srcId="{2BC47E64-C145-4207-AB72-A87111D37E74}" destId="{8864F870-EE78-4B45-AF82-2C327D3F8D2A}" srcOrd="0" destOrd="2" presId="urn:microsoft.com/office/officeart/2005/8/layout/vList6"/>
    <dgm:cxn modelId="{D7F1F5E5-11B8-4A91-AC2B-DDCBFF84D301}" srcId="{03720BAC-F766-44DB-A4C7-6870366DA6DD}" destId="{505FF02D-7DA0-456C-8648-135E5CD18B05}" srcOrd="0" destOrd="0" parTransId="{3D01EB41-4277-416E-8D1F-D6F15B34FA27}" sibTransId="{AC04FCFC-2FE2-4582-A9B3-0EA1C462EB07}"/>
    <dgm:cxn modelId="{5B3C2419-4079-4548-A87B-C2E3A4A4E7B8}" type="presOf" srcId="{47ADD946-DB0C-48F0-9BD2-B13CBF10118A}" destId="{94AE6FAF-3DEF-4A76-867F-7ABC92641DE0}" srcOrd="0" destOrd="0" presId="urn:microsoft.com/office/officeart/2005/8/layout/vList6"/>
    <dgm:cxn modelId="{600036F4-0375-40D5-9D43-3701F3D7E2D1}" type="presOf" srcId="{5A31CFB9-5CDC-4C90-AA05-AA5CECA74B47}" destId="{D6A1A840-7291-40AE-9917-67D2BEDD1398}" srcOrd="0" destOrd="0" presId="urn:microsoft.com/office/officeart/2005/8/layout/vList6"/>
    <dgm:cxn modelId="{62C084A7-1E18-40F9-976D-E56D22B0945B}" srcId="{03720BAC-F766-44DB-A4C7-6870366DA6DD}" destId="{EECBE0D5-3EBD-4136-8053-7BE5406809A4}" srcOrd="1" destOrd="0" parTransId="{BA3DBC2D-671A-456F-BF61-B3F4D48A78A9}" sibTransId="{3EBAA070-2213-424D-9A74-9301E2BE8B0E}"/>
    <dgm:cxn modelId="{4F925360-D988-40A2-805E-533701FEDCA1}" type="presOf" srcId="{250B6C29-9096-4EA8-95D0-C655E6A5043F}" destId="{8864F870-EE78-4B45-AF82-2C327D3F8D2A}" srcOrd="0" destOrd="3" presId="urn:microsoft.com/office/officeart/2005/8/layout/vList6"/>
    <dgm:cxn modelId="{50CA9BED-0D5C-4096-B179-D4ACEF046FE0}" type="presOf" srcId="{954922DC-32D6-43F5-832F-BD6586EBDCC8}" destId="{F0C65C21-4700-418E-BFB7-54C8ECAF27CB}" srcOrd="0" destOrd="0" presId="urn:microsoft.com/office/officeart/2005/8/layout/vList6"/>
    <dgm:cxn modelId="{372A48DE-BF2C-4891-9778-CADE992AC8A8}" srcId="{47ADD946-DB0C-48F0-9BD2-B13CBF10118A}" destId="{0793C6EB-6FF6-4160-B64E-E581063202DF}" srcOrd="3" destOrd="0" parTransId="{E86D1F4B-0A20-4BAD-B5B0-D009A9ED50F3}" sibTransId="{97A5EB49-ED98-4B93-860E-329D7DECAB11}"/>
    <dgm:cxn modelId="{1B1B0869-A3A2-4991-97EE-68A9526FBA1B}" srcId="{03720BAC-F766-44DB-A4C7-6870366DA6DD}" destId="{6E1CB49C-306B-40D9-8CAE-39CEE9D9597A}" srcOrd="4" destOrd="0" parTransId="{6CCED706-790A-41BD-AF1E-EA77716F8E82}" sibTransId="{C076FF01-855F-416C-8B35-6B347723B61B}"/>
    <dgm:cxn modelId="{E143B220-E1B8-43B6-AE9F-FA506BD8E1B6}" srcId="{47ADD946-DB0C-48F0-9BD2-B13CBF10118A}" destId="{7AD6D885-1633-4ECE-B4AB-8D5D1ACB0DA9}" srcOrd="1" destOrd="0" parTransId="{6BC939CB-2350-493E-8FC3-84EDAD8601D8}" sibTransId="{4736CC17-31D8-4061-BCE6-2933D6D16597}"/>
    <dgm:cxn modelId="{48554B47-CABD-4CA6-85BE-D02A8521EE36}" type="presOf" srcId="{FE190CAE-5CC9-4C45-89DC-0956F77B7189}" destId="{8B0DC611-D6DC-4322-8F69-8DE639D4552C}" srcOrd="0" destOrd="0" presId="urn:microsoft.com/office/officeart/2005/8/layout/vList6"/>
    <dgm:cxn modelId="{84B4D86A-9DB6-48E7-8016-DA4850ED64EA}" type="presOf" srcId="{C6E1AB12-EC5E-4C4D-8982-F1D9D4B10380}" destId="{F0C65C21-4700-418E-BFB7-54C8ECAF27CB}" srcOrd="0" destOrd="2" presId="urn:microsoft.com/office/officeart/2005/8/layout/vList6"/>
    <dgm:cxn modelId="{0873C4E3-B597-471A-87A2-CB14089577B2}" type="presOf" srcId="{7AD6D885-1633-4ECE-B4AB-8D5D1ACB0DA9}" destId="{F0C65C21-4700-418E-BFB7-54C8ECAF27CB}" srcOrd="0" destOrd="1" presId="urn:microsoft.com/office/officeart/2005/8/layout/vList6"/>
    <dgm:cxn modelId="{6F57B94F-CD66-4A13-9808-1AD3DD9456F2}" srcId="{47ADD946-DB0C-48F0-9BD2-B13CBF10118A}" destId="{A27AA142-6C6B-44C5-8C3A-A2D66C945299}" srcOrd="4" destOrd="0" parTransId="{4AD250EC-5D6F-4B52-959D-BEAB853496AE}" sibTransId="{65ECC4F3-FF17-425F-A989-B4C04A12599A}"/>
    <dgm:cxn modelId="{CACF07F6-7201-4FA0-A85A-A2975DD79D91}" type="presOf" srcId="{6E1CB49C-306B-40D9-8CAE-39CEE9D9597A}" destId="{8864F870-EE78-4B45-AF82-2C327D3F8D2A}" srcOrd="0" destOrd="4" presId="urn:microsoft.com/office/officeart/2005/8/layout/vList6"/>
    <dgm:cxn modelId="{B6F8E992-54D8-404B-99CA-B0B218FC7FBB}" srcId="{03720BAC-F766-44DB-A4C7-6870366DA6DD}" destId="{F4BFA20F-C70B-4000-9228-FDEA78AC443F}" srcOrd="5" destOrd="0" parTransId="{67DC771C-70AA-4678-878C-EC2CF69286A1}" sibTransId="{F4CA8D8F-A10D-4EF4-8B2B-8811A3E2D9EC}"/>
    <dgm:cxn modelId="{54C0486D-BEE7-45A9-A79D-6CC3E142E8F2}" srcId="{03720BAC-F766-44DB-A4C7-6870366DA6DD}" destId="{250B6C29-9096-4EA8-95D0-C655E6A5043F}" srcOrd="3" destOrd="0" parTransId="{FD98A1FF-7CCA-45DA-B54B-BB4D93A63F20}" sibTransId="{CA57531B-162B-4524-ADBB-5EBB4E870510}"/>
    <dgm:cxn modelId="{89CF3973-C455-43E3-A551-322B63FAB470}" type="presOf" srcId="{EECBE0D5-3EBD-4136-8053-7BE5406809A4}" destId="{8864F870-EE78-4B45-AF82-2C327D3F8D2A}" srcOrd="0" destOrd="1" presId="urn:microsoft.com/office/officeart/2005/8/layout/vList6"/>
    <dgm:cxn modelId="{400924DF-2DC3-479C-B04E-80D464D8FF90}" type="presOf" srcId="{505FF02D-7DA0-456C-8648-135E5CD18B05}" destId="{8864F870-EE78-4B45-AF82-2C327D3F8D2A}" srcOrd="0" destOrd="0" presId="urn:microsoft.com/office/officeart/2005/8/layout/vList6"/>
    <dgm:cxn modelId="{D405E700-DF11-45A6-BC6A-27130A38AC51}" srcId="{62188673-4C45-4F97-AC23-3A30FC1ECC0B}" destId="{5A31CFB9-5CDC-4C90-AA05-AA5CECA74B47}" srcOrd="1" destOrd="0" parTransId="{33AD3B43-2789-4E8B-92D9-9C839A130A3A}" sibTransId="{3D8B5B6A-63EC-41DC-8C3D-4B8E2CD35E9A}"/>
    <dgm:cxn modelId="{D1FC11BC-8DB4-4665-BB75-FFDC9C9C0271}" type="presParOf" srcId="{6CDE065D-0954-4743-89EF-C1687F1D90D6}" destId="{020B4AF9-0DBA-46D4-B3C8-2353F349144A}" srcOrd="0" destOrd="0" presId="urn:microsoft.com/office/officeart/2005/8/layout/vList6"/>
    <dgm:cxn modelId="{11644735-0568-46EF-9294-0EAA5236D35C}" type="presParOf" srcId="{020B4AF9-0DBA-46D4-B3C8-2353F349144A}" destId="{CBC3DB55-A221-4376-A333-68DC58134E3D}" srcOrd="0" destOrd="0" presId="urn:microsoft.com/office/officeart/2005/8/layout/vList6"/>
    <dgm:cxn modelId="{488A1A69-D5CF-4906-8823-3D85165F71E9}" type="presParOf" srcId="{020B4AF9-0DBA-46D4-B3C8-2353F349144A}" destId="{8864F870-EE78-4B45-AF82-2C327D3F8D2A}" srcOrd="1" destOrd="0" presId="urn:microsoft.com/office/officeart/2005/8/layout/vList6"/>
    <dgm:cxn modelId="{D5F2FF7B-FF39-49F0-A619-5CB1EC9239F5}" type="presParOf" srcId="{6CDE065D-0954-4743-89EF-C1687F1D90D6}" destId="{517D3DD0-6540-4555-8955-5F6A0754AE2D}" srcOrd="1" destOrd="0" presId="urn:microsoft.com/office/officeart/2005/8/layout/vList6"/>
    <dgm:cxn modelId="{F7E3B64B-5966-4C9D-A644-A104BA801A96}" type="presParOf" srcId="{6CDE065D-0954-4743-89EF-C1687F1D90D6}" destId="{E6B51876-9E5D-4E6E-BE4B-8F5664C1447F}" srcOrd="2" destOrd="0" presId="urn:microsoft.com/office/officeart/2005/8/layout/vList6"/>
    <dgm:cxn modelId="{1ABD9A0B-D476-4B45-A847-8197B997E6BC}" type="presParOf" srcId="{E6B51876-9E5D-4E6E-BE4B-8F5664C1447F}" destId="{D6A1A840-7291-40AE-9917-67D2BEDD1398}" srcOrd="0" destOrd="0" presId="urn:microsoft.com/office/officeart/2005/8/layout/vList6"/>
    <dgm:cxn modelId="{F2B32F4B-3768-4080-BB18-0470A2DD0F64}" type="presParOf" srcId="{E6B51876-9E5D-4E6E-BE4B-8F5664C1447F}" destId="{8B0DC611-D6DC-4322-8F69-8DE639D4552C}" srcOrd="1" destOrd="0" presId="urn:microsoft.com/office/officeart/2005/8/layout/vList6"/>
    <dgm:cxn modelId="{580F8362-E57F-4E9E-B48F-EBF1D54A1458}" type="presParOf" srcId="{6CDE065D-0954-4743-89EF-C1687F1D90D6}" destId="{26F2A7E3-2E49-48E9-9E4C-322618FB53F3}" srcOrd="3" destOrd="0" presId="urn:microsoft.com/office/officeart/2005/8/layout/vList6"/>
    <dgm:cxn modelId="{A777A817-3BF8-4613-A2AF-C6B2225A4971}" type="presParOf" srcId="{6CDE065D-0954-4743-89EF-C1687F1D90D6}" destId="{61AAE502-E291-448B-8A45-541A4F8473AF}" srcOrd="4" destOrd="0" presId="urn:microsoft.com/office/officeart/2005/8/layout/vList6"/>
    <dgm:cxn modelId="{36DDD91A-6300-4FE9-A0F4-A039CD484517}" type="presParOf" srcId="{61AAE502-E291-448B-8A45-541A4F8473AF}" destId="{94AE6FAF-3DEF-4A76-867F-7ABC92641DE0}" srcOrd="0" destOrd="0" presId="urn:microsoft.com/office/officeart/2005/8/layout/vList6"/>
    <dgm:cxn modelId="{D5BE1CDD-182C-4060-A37E-7F0F08EACFB2}" type="presParOf" srcId="{61AAE502-E291-448B-8A45-541A4F8473AF}" destId="{F0C65C21-4700-418E-BFB7-54C8ECAF27C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246645-14B1-4076-BE48-7C4C33516349}" type="doc">
      <dgm:prSet loTypeId="urn:microsoft.com/office/officeart/2008/layout/VerticalCurvedList" loCatId="list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DBE4D644-2D97-4B04-BB07-94FC4EF563A4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 представлены (несвоевременно представлены) документы, предусмотренные пунктами 3, 3(1) и 11 Правил принятия решения о признании социально ориентированной некоммерческой организации исполнителем общественно полезных услуг, утвержденных постановлением Правительства Российской Федерации от 26.01.2017 № 89;</a:t>
          </a:r>
          <a:endParaRPr lang="ru-RU" sz="1400" b="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40DD1F-0B8E-47EC-AABB-7543A72A5CEE}" type="parTrans" cxnId="{2CFF7A21-E306-402F-A624-36FAA5FA3342}">
      <dgm:prSet/>
      <dgm:spPr/>
      <dgm:t>
        <a:bodyPr/>
        <a:lstStyle/>
        <a:p>
          <a:endParaRPr lang="ru-RU" sz="1400" b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697B6D-D030-42DE-A8B9-723931D83A0C}" type="sibTrans" cxnId="{2CFF7A21-E306-402F-A624-36FAA5FA3342}">
      <dgm:prSet/>
      <dgm:spPr/>
      <dgm:t>
        <a:bodyPr/>
        <a:lstStyle/>
        <a:p>
          <a:endParaRPr lang="ru-RU" sz="1400" b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A74EF0-D5DD-4FFA-B7D9-34E2FA75E60E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включена в реестр некоммерческих организаций, выполняющих функции иностранного агента;</a:t>
          </a:r>
          <a:endParaRPr lang="ru-RU" sz="1400" b="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3AB1E6-C758-4C5A-818B-013D7CFA0F9C}" type="parTrans" cxnId="{DC825778-8AB3-4A78-861B-B15543C73BC5}">
      <dgm:prSet/>
      <dgm:spPr/>
      <dgm:t>
        <a:bodyPr/>
        <a:lstStyle/>
        <a:p>
          <a:endParaRPr lang="ru-RU" sz="1400" b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CE4EA4C-E541-4A96-836E-123D698AD4F2}" type="sibTrans" cxnId="{DC825778-8AB3-4A78-861B-B15543C73BC5}">
      <dgm:prSet/>
      <dgm:spPr/>
      <dgm:t>
        <a:bodyPr/>
        <a:lstStyle/>
        <a:p>
          <a:endParaRPr lang="ru-RU" sz="1400" b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170B21-38BD-4A7A-BF5E-D843F07884F0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представлены документы, содержащие недостоверные сведения, либо документы оформлены в ненадлежащем порядке.</a:t>
          </a:r>
          <a:endParaRPr lang="ru-RU" sz="1400" b="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C0F4E1-6908-4E2E-9980-2AA767647465}" type="parTrans" cxnId="{62C73691-EC91-45D3-8559-52AEA4F55584}">
      <dgm:prSet/>
      <dgm:spPr/>
      <dgm:t>
        <a:bodyPr/>
        <a:lstStyle/>
        <a:p>
          <a:endParaRPr lang="ru-RU" sz="1400" b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B37022-0205-420B-953C-744945CC5436}" type="sibTrans" cxnId="{62C73691-EC91-45D3-8559-52AEA4F55584}">
      <dgm:prSet/>
      <dgm:spPr/>
      <dgm:t>
        <a:bodyPr/>
        <a:lstStyle/>
        <a:p>
          <a:endParaRPr lang="ru-RU" sz="1400" b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9BD6150-E8BF-4A1D-84DE-09B70D821E6F}" type="pres">
      <dgm:prSet presAssocID="{9F246645-14B1-4076-BE48-7C4C3351634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8188779-92FD-4D23-8DA3-47E0A7DFFA1C}" type="pres">
      <dgm:prSet presAssocID="{9F246645-14B1-4076-BE48-7C4C33516349}" presName="Name1" presStyleCnt="0"/>
      <dgm:spPr/>
    </dgm:pt>
    <dgm:pt modelId="{DF6183DF-4025-4CC4-8A27-BA24CBA306B9}" type="pres">
      <dgm:prSet presAssocID="{9F246645-14B1-4076-BE48-7C4C33516349}" presName="cycle" presStyleCnt="0"/>
      <dgm:spPr/>
    </dgm:pt>
    <dgm:pt modelId="{DC83C2CC-790F-4E28-B292-BF7E56D732B1}" type="pres">
      <dgm:prSet presAssocID="{9F246645-14B1-4076-BE48-7C4C33516349}" presName="srcNode" presStyleLbl="node1" presStyleIdx="0" presStyleCnt="3"/>
      <dgm:spPr/>
    </dgm:pt>
    <dgm:pt modelId="{2DFD7E61-6C82-4382-8AA9-1B00F38A5AB0}" type="pres">
      <dgm:prSet presAssocID="{9F246645-14B1-4076-BE48-7C4C33516349}" presName="conn" presStyleLbl="parChTrans1D2" presStyleIdx="0" presStyleCnt="1"/>
      <dgm:spPr/>
      <dgm:t>
        <a:bodyPr/>
        <a:lstStyle/>
        <a:p>
          <a:endParaRPr lang="ru-RU"/>
        </a:p>
      </dgm:t>
    </dgm:pt>
    <dgm:pt modelId="{071157CC-4292-4623-AFA8-C35C0EBED4DB}" type="pres">
      <dgm:prSet presAssocID="{9F246645-14B1-4076-BE48-7C4C33516349}" presName="extraNode" presStyleLbl="node1" presStyleIdx="0" presStyleCnt="3"/>
      <dgm:spPr/>
    </dgm:pt>
    <dgm:pt modelId="{F88D3F24-A092-47F4-B929-DD671189BD19}" type="pres">
      <dgm:prSet presAssocID="{9F246645-14B1-4076-BE48-7C4C33516349}" presName="dstNode" presStyleLbl="node1" presStyleIdx="0" presStyleCnt="3"/>
      <dgm:spPr/>
    </dgm:pt>
    <dgm:pt modelId="{636E10A1-A8BF-4AAA-B6AB-CFE74BD1426C}" type="pres">
      <dgm:prSet presAssocID="{DBE4D644-2D97-4B04-BB07-94FC4EF563A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D55ED0-0618-482A-8A2F-EE192F8D2C04}" type="pres">
      <dgm:prSet presAssocID="{DBE4D644-2D97-4B04-BB07-94FC4EF563A4}" presName="accent_1" presStyleCnt="0"/>
      <dgm:spPr/>
    </dgm:pt>
    <dgm:pt modelId="{50331564-258B-499A-9393-D224EF401030}" type="pres">
      <dgm:prSet presAssocID="{DBE4D644-2D97-4B04-BB07-94FC4EF563A4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81AD1FD-41ED-4CD6-B2A7-B3F5CAE48DDD}" type="pres">
      <dgm:prSet presAssocID="{BCA74EF0-D5DD-4FFA-B7D9-34E2FA75E60E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BBEB5A-C862-4BAD-A077-16788BE0E8E3}" type="pres">
      <dgm:prSet presAssocID="{BCA74EF0-D5DD-4FFA-B7D9-34E2FA75E60E}" presName="accent_2" presStyleCnt="0"/>
      <dgm:spPr/>
    </dgm:pt>
    <dgm:pt modelId="{E07028E0-5296-47F1-BA46-08DBCF032473}" type="pres">
      <dgm:prSet presAssocID="{BCA74EF0-D5DD-4FFA-B7D9-34E2FA75E60E}" presName="accentRepeatNode" presStyleLbl="solidFgAcc1" presStyleIdx="1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DBE7650-48D8-40DE-81C6-7CE13A8DE7F9}" type="pres">
      <dgm:prSet presAssocID="{99170B21-38BD-4A7A-BF5E-D843F07884F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1BC7A7-2DD4-4567-993C-5C32E1E46DEC}" type="pres">
      <dgm:prSet presAssocID="{99170B21-38BD-4A7A-BF5E-D843F07884F0}" presName="accent_3" presStyleCnt="0"/>
      <dgm:spPr/>
    </dgm:pt>
    <dgm:pt modelId="{FC0D8315-B4F7-4AC3-BB96-2142444A431E}" type="pres">
      <dgm:prSet presAssocID="{99170B21-38BD-4A7A-BF5E-D843F07884F0}" presName="accentRepeatNode" presStyleLbl="solidFgAcc1" presStyleIdx="2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62C73691-EC91-45D3-8559-52AEA4F55584}" srcId="{9F246645-14B1-4076-BE48-7C4C33516349}" destId="{99170B21-38BD-4A7A-BF5E-D843F07884F0}" srcOrd="2" destOrd="0" parTransId="{40C0F4E1-6908-4E2E-9980-2AA767647465}" sibTransId="{81B37022-0205-420B-953C-744945CC5436}"/>
    <dgm:cxn modelId="{B4C6ADCE-FBE9-4B40-89B1-185F53C098C9}" type="presOf" srcId="{70697B6D-D030-42DE-A8B9-723931D83A0C}" destId="{2DFD7E61-6C82-4382-8AA9-1B00F38A5AB0}" srcOrd="0" destOrd="0" presId="urn:microsoft.com/office/officeart/2008/layout/VerticalCurvedList"/>
    <dgm:cxn modelId="{5587F52B-10B4-4D94-BD53-421DF9FBED45}" type="presOf" srcId="{BCA74EF0-D5DD-4FFA-B7D9-34E2FA75E60E}" destId="{681AD1FD-41ED-4CD6-B2A7-B3F5CAE48DDD}" srcOrd="0" destOrd="0" presId="urn:microsoft.com/office/officeart/2008/layout/VerticalCurvedList"/>
    <dgm:cxn modelId="{EB30B9F6-234A-47BB-8D42-F0FB9B311862}" type="presOf" srcId="{99170B21-38BD-4A7A-BF5E-D843F07884F0}" destId="{0DBE7650-48D8-40DE-81C6-7CE13A8DE7F9}" srcOrd="0" destOrd="0" presId="urn:microsoft.com/office/officeart/2008/layout/VerticalCurvedList"/>
    <dgm:cxn modelId="{3B387FE3-C8CC-4DEF-9590-685CA2CE9FA5}" type="presOf" srcId="{9F246645-14B1-4076-BE48-7C4C33516349}" destId="{A9BD6150-E8BF-4A1D-84DE-09B70D821E6F}" srcOrd="0" destOrd="0" presId="urn:microsoft.com/office/officeart/2008/layout/VerticalCurvedList"/>
    <dgm:cxn modelId="{DC825778-8AB3-4A78-861B-B15543C73BC5}" srcId="{9F246645-14B1-4076-BE48-7C4C33516349}" destId="{BCA74EF0-D5DD-4FFA-B7D9-34E2FA75E60E}" srcOrd="1" destOrd="0" parTransId="{6E3AB1E6-C758-4C5A-818B-013D7CFA0F9C}" sibTransId="{0CE4EA4C-E541-4A96-836E-123D698AD4F2}"/>
    <dgm:cxn modelId="{2CFF7A21-E306-402F-A624-36FAA5FA3342}" srcId="{9F246645-14B1-4076-BE48-7C4C33516349}" destId="{DBE4D644-2D97-4B04-BB07-94FC4EF563A4}" srcOrd="0" destOrd="0" parTransId="{5040DD1F-0B8E-47EC-AABB-7543A72A5CEE}" sibTransId="{70697B6D-D030-42DE-A8B9-723931D83A0C}"/>
    <dgm:cxn modelId="{82527292-96A5-4762-8417-FB1BE2EA756D}" type="presOf" srcId="{DBE4D644-2D97-4B04-BB07-94FC4EF563A4}" destId="{636E10A1-A8BF-4AAA-B6AB-CFE74BD1426C}" srcOrd="0" destOrd="0" presId="urn:microsoft.com/office/officeart/2008/layout/VerticalCurvedList"/>
    <dgm:cxn modelId="{B5A92831-921C-40EF-9A1D-B5D439B489FA}" type="presParOf" srcId="{A9BD6150-E8BF-4A1D-84DE-09B70D821E6F}" destId="{78188779-92FD-4D23-8DA3-47E0A7DFFA1C}" srcOrd="0" destOrd="0" presId="urn:microsoft.com/office/officeart/2008/layout/VerticalCurvedList"/>
    <dgm:cxn modelId="{BBC64FB1-923C-4CF0-9308-20831BC07772}" type="presParOf" srcId="{78188779-92FD-4D23-8DA3-47E0A7DFFA1C}" destId="{DF6183DF-4025-4CC4-8A27-BA24CBA306B9}" srcOrd="0" destOrd="0" presId="urn:microsoft.com/office/officeart/2008/layout/VerticalCurvedList"/>
    <dgm:cxn modelId="{68950557-7AFC-410E-B0F3-56315F1D868E}" type="presParOf" srcId="{DF6183DF-4025-4CC4-8A27-BA24CBA306B9}" destId="{DC83C2CC-790F-4E28-B292-BF7E56D732B1}" srcOrd="0" destOrd="0" presId="urn:microsoft.com/office/officeart/2008/layout/VerticalCurvedList"/>
    <dgm:cxn modelId="{12BB13DB-1B9F-41C3-8A54-8B4BAC1C204D}" type="presParOf" srcId="{DF6183DF-4025-4CC4-8A27-BA24CBA306B9}" destId="{2DFD7E61-6C82-4382-8AA9-1B00F38A5AB0}" srcOrd="1" destOrd="0" presId="urn:microsoft.com/office/officeart/2008/layout/VerticalCurvedList"/>
    <dgm:cxn modelId="{472C51C9-B158-472A-9E3E-065A119C2F86}" type="presParOf" srcId="{DF6183DF-4025-4CC4-8A27-BA24CBA306B9}" destId="{071157CC-4292-4623-AFA8-C35C0EBED4DB}" srcOrd="2" destOrd="0" presId="urn:microsoft.com/office/officeart/2008/layout/VerticalCurvedList"/>
    <dgm:cxn modelId="{69CA358E-A91B-47ED-BA84-4E6C21D81CA2}" type="presParOf" srcId="{DF6183DF-4025-4CC4-8A27-BA24CBA306B9}" destId="{F88D3F24-A092-47F4-B929-DD671189BD19}" srcOrd="3" destOrd="0" presId="urn:microsoft.com/office/officeart/2008/layout/VerticalCurvedList"/>
    <dgm:cxn modelId="{FD2F260C-0547-4E7F-86C1-E5D2E46A21F7}" type="presParOf" srcId="{78188779-92FD-4D23-8DA3-47E0A7DFFA1C}" destId="{636E10A1-A8BF-4AAA-B6AB-CFE74BD1426C}" srcOrd="1" destOrd="0" presId="urn:microsoft.com/office/officeart/2008/layout/VerticalCurvedList"/>
    <dgm:cxn modelId="{4C820FE8-3F36-4CC1-9FFF-F94EE3CF81C3}" type="presParOf" srcId="{78188779-92FD-4D23-8DA3-47E0A7DFFA1C}" destId="{35D55ED0-0618-482A-8A2F-EE192F8D2C04}" srcOrd="2" destOrd="0" presId="urn:microsoft.com/office/officeart/2008/layout/VerticalCurvedList"/>
    <dgm:cxn modelId="{CCCBE369-1B8B-4EF0-94F9-8E7FCC5FEEB8}" type="presParOf" srcId="{35D55ED0-0618-482A-8A2F-EE192F8D2C04}" destId="{50331564-258B-499A-9393-D224EF401030}" srcOrd="0" destOrd="0" presId="urn:microsoft.com/office/officeart/2008/layout/VerticalCurvedList"/>
    <dgm:cxn modelId="{CC862676-779A-4F0F-9D7C-80A2B4DABB61}" type="presParOf" srcId="{78188779-92FD-4D23-8DA3-47E0A7DFFA1C}" destId="{681AD1FD-41ED-4CD6-B2A7-B3F5CAE48DDD}" srcOrd="3" destOrd="0" presId="urn:microsoft.com/office/officeart/2008/layout/VerticalCurvedList"/>
    <dgm:cxn modelId="{410EB6B5-860F-47D8-88CB-C40954058B59}" type="presParOf" srcId="{78188779-92FD-4D23-8DA3-47E0A7DFFA1C}" destId="{3ABBEB5A-C862-4BAD-A077-16788BE0E8E3}" srcOrd="4" destOrd="0" presId="urn:microsoft.com/office/officeart/2008/layout/VerticalCurvedList"/>
    <dgm:cxn modelId="{AFCC3C45-4F04-4296-93AD-28C5E8E9EEC8}" type="presParOf" srcId="{3ABBEB5A-C862-4BAD-A077-16788BE0E8E3}" destId="{E07028E0-5296-47F1-BA46-08DBCF032473}" srcOrd="0" destOrd="0" presId="urn:microsoft.com/office/officeart/2008/layout/VerticalCurvedList"/>
    <dgm:cxn modelId="{2CC0D15B-E948-49DC-8A23-4E1B459F0056}" type="presParOf" srcId="{78188779-92FD-4D23-8DA3-47E0A7DFFA1C}" destId="{0DBE7650-48D8-40DE-81C6-7CE13A8DE7F9}" srcOrd="5" destOrd="0" presId="urn:microsoft.com/office/officeart/2008/layout/VerticalCurvedList"/>
    <dgm:cxn modelId="{494CDA8A-E28E-446C-8208-A3DD9D7992F4}" type="presParOf" srcId="{78188779-92FD-4D23-8DA3-47E0A7DFFA1C}" destId="{B21BC7A7-2DD4-4567-993C-5C32E1E46DEC}" srcOrd="6" destOrd="0" presId="urn:microsoft.com/office/officeart/2008/layout/VerticalCurvedList"/>
    <dgm:cxn modelId="{A9FB1E30-4703-4CFD-A636-B9F281B7422D}" type="presParOf" srcId="{B21BC7A7-2DD4-4567-993C-5C32E1E46DEC}" destId="{FC0D8315-B4F7-4AC3-BB96-2142444A431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F246645-14B1-4076-BE48-7C4C33516349}" type="doc">
      <dgm:prSet loTypeId="urn:microsoft.com/office/officeart/2008/layout/VerticalCurvedList" loCatId="list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DBE4D644-2D97-4B04-BB07-94FC4EF563A4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принятие решения о признании организации исполнителем общественно полезных услуг и внесении сведений об организации в реестр некоммерческих организаций - исполнителей общественно полезных услуг (далее - реестр) (о внесении в реестр сведений об общественно полезных услугах, оказываемых организацией, ранее включенной в реестр);</a:t>
          </a:r>
          <a:endParaRPr lang="ru-RU" sz="1400" b="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40DD1F-0B8E-47EC-AABB-7543A72A5CEE}" type="parTrans" cxnId="{2CFF7A21-E306-402F-A624-36FAA5FA3342}">
      <dgm:prSet/>
      <dgm:spPr/>
      <dgm:t>
        <a:bodyPr/>
        <a:lstStyle/>
        <a:p>
          <a:endParaRPr lang="ru-RU" sz="14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697B6D-D030-42DE-A8B9-723931D83A0C}" type="sibTrans" cxnId="{2CFF7A21-E306-402F-A624-36FAA5FA3342}">
      <dgm:prSet/>
      <dgm:spPr/>
      <dgm:t>
        <a:bodyPr/>
        <a:lstStyle/>
        <a:p>
          <a:endParaRPr lang="ru-RU" sz="14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A74EF0-D5DD-4FFA-B7D9-34E2FA75E60E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прекращение предоставления государственной услуги по инициативе заявителя;</a:t>
          </a:r>
          <a:endParaRPr lang="ru-RU" sz="1400" b="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3AB1E6-C758-4C5A-818B-013D7CFA0F9C}" type="parTrans" cxnId="{DC825778-8AB3-4A78-861B-B15543C73BC5}">
      <dgm:prSet/>
      <dgm:spPr/>
      <dgm:t>
        <a:bodyPr/>
        <a:lstStyle/>
        <a:p>
          <a:endParaRPr lang="ru-RU" sz="14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CE4EA4C-E541-4A96-836E-123D698AD4F2}" type="sibTrans" cxnId="{DC825778-8AB3-4A78-861B-B15543C73BC5}">
      <dgm:prSet/>
      <dgm:spPr/>
      <dgm:t>
        <a:bodyPr/>
        <a:lstStyle/>
        <a:p>
          <a:endParaRPr lang="ru-RU" sz="14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170B21-38BD-4A7A-BF5E-D843F07884F0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решение об отказе в признании организации исполнителем общественно полезных услуг (во внесении в реестр сведений об общественно полезных услугах, оказываемых организацией, ранее включенной в реестр).</a:t>
          </a:r>
          <a:endParaRPr lang="ru-RU" sz="1400" b="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C0F4E1-6908-4E2E-9980-2AA767647465}" type="parTrans" cxnId="{62C73691-EC91-45D3-8559-52AEA4F55584}">
      <dgm:prSet/>
      <dgm:spPr/>
      <dgm:t>
        <a:bodyPr/>
        <a:lstStyle/>
        <a:p>
          <a:endParaRPr lang="ru-RU" sz="14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B37022-0205-420B-953C-744945CC5436}" type="sibTrans" cxnId="{62C73691-EC91-45D3-8559-52AEA4F55584}">
      <dgm:prSet/>
      <dgm:spPr/>
      <dgm:t>
        <a:bodyPr/>
        <a:lstStyle/>
        <a:p>
          <a:endParaRPr lang="ru-RU" sz="14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9BD6150-E8BF-4A1D-84DE-09B70D821E6F}" type="pres">
      <dgm:prSet presAssocID="{9F246645-14B1-4076-BE48-7C4C3351634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8188779-92FD-4D23-8DA3-47E0A7DFFA1C}" type="pres">
      <dgm:prSet presAssocID="{9F246645-14B1-4076-BE48-7C4C33516349}" presName="Name1" presStyleCnt="0"/>
      <dgm:spPr/>
    </dgm:pt>
    <dgm:pt modelId="{DF6183DF-4025-4CC4-8A27-BA24CBA306B9}" type="pres">
      <dgm:prSet presAssocID="{9F246645-14B1-4076-BE48-7C4C33516349}" presName="cycle" presStyleCnt="0"/>
      <dgm:spPr/>
    </dgm:pt>
    <dgm:pt modelId="{DC83C2CC-790F-4E28-B292-BF7E56D732B1}" type="pres">
      <dgm:prSet presAssocID="{9F246645-14B1-4076-BE48-7C4C33516349}" presName="srcNode" presStyleLbl="node1" presStyleIdx="0" presStyleCnt="3"/>
      <dgm:spPr/>
    </dgm:pt>
    <dgm:pt modelId="{2DFD7E61-6C82-4382-8AA9-1B00F38A5AB0}" type="pres">
      <dgm:prSet presAssocID="{9F246645-14B1-4076-BE48-7C4C33516349}" presName="conn" presStyleLbl="parChTrans1D2" presStyleIdx="0" presStyleCnt="1"/>
      <dgm:spPr/>
      <dgm:t>
        <a:bodyPr/>
        <a:lstStyle/>
        <a:p>
          <a:endParaRPr lang="ru-RU"/>
        </a:p>
      </dgm:t>
    </dgm:pt>
    <dgm:pt modelId="{071157CC-4292-4623-AFA8-C35C0EBED4DB}" type="pres">
      <dgm:prSet presAssocID="{9F246645-14B1-4076-BE48-7C4C33516349}" presName="extraNode" presStyleLbl="node1" presStyleIdx="0" presStyleCnt="3"/>
      <dgm:spPr/>
    </dgm:pt>
    <dgm:pt modelId="{F88D3F24-A092-47F4-B929-DD671189BD19}" type="pres">
      <dgm:prSet presAssocID="{9F246645-14B1-4076-BE48-7C4C33516349}" presName="dstNode" presStyleLbl="node1" presStyleIdx="0" presStyleCnt="3"/>
      <dgm:spPr/>
    </dgm:pt>
    <dgm:pt modelId="{636E10A1-A8BF-4AAA-B6AB-CFE74BD1426C}" type="pres">
      <dgm:prSet presAssocID="{DBE4D644-2D97-4B04-BB07-94FC4EF563A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D55ED0-0618-482A-8A2F-EE192F8D2C04}" type="pres">
      <dgm:prSet presAssocID="{DBE4D644-2D97-4B04-BB07-94FC4EF563A4}" presName="accent_1" presStyleCnt="0"/>
      <dgm:spPr/>
    </dgm:pt>
    <dgm:pt modelId="{50331564-258B-499A-9393-D224EF401030}" type="pres">
      <dgm:prSet presAssocID="{DBE4D644-2D97-4B04-BB07-94FC4EF563A4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81AD1FD-41ED-4CD6-B2A7-B3F5CAE48DDD}" type="pres">
      <dgm:prSet presAssocID="{BCA74EF0-D5DD-4FFA-B7D9-34E2FA75E60E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BBEB5A-C862-4BAD-A077-16788BE0E8E3}" type="pres">
      <dgm:prSet presAssocID="{BCA74EF0-D5DD-4FFA-B7D9-34E2FA75E60E}" presName="accent_2" presStyleCnt="0"/>
      <dgm:spPr/>
    </dgm:pt>
    <dgm:pt modelId="{E07028E0-5296-47F1-BA46-08DBCF032473}" type="pres">
      <dgm:prSet presAssocID="{BCA74EF0-D5DD-4FFA-B7D9-34E2FA75E60E}" presName="accentRepeatNode" presStyleLbl="solidFgAcc1" presStyleIdx="1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DBE7650-48D8-40DE-81C6-7CE13A8DE7F9}" type="pres">
      <dgm:prSet presAssocID="{99170B21-38BD-4A7A-BF5E-D843F07884F0}" presName="text_3" presStyleLbl="node1" presStyleIdx="2" presStyleCnt="3" custLinFactNeighborX="645" custLinFactNeighborY="15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1BC7A7-2DD4-4567-993C-5C32E1E46DEC}" type="pres">
      <dgm:prSet presAssocID="{99170B21-38BD-4A7A-BF5E-D843F07884F0}" presName="accent_3" presStyleCnt="0"/>
      <dgm:spPr/>
    </dgm:pt>
    <dgm:pt modelId="{FC0D8315-B4F7-4AC3-BB96-2142444A431E}" type="pres">
      <dgm:prSet presAssocID="{99170B21-38BD-4A7A-BF5E-D843F07884F0}" presName="accentRepeatNode" presStyleLbl="solidFgAcc1" presStyleIdx="2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5FD9E108-1041-4432-ADD9-0485BB2B16DE}" type="presOf" srcId="{DBE4D644-2D97-4B04-BB07-94FC4EF563A4}" destId="{636E10A1-A8BF-4AAA-B6AB-CFE74BD1426C}" srcOrd="0" destOrd="0" presId="urn:microsoft.com/office/officeart/2008/layout/VerticalCurvedList"/>
    <dgm:cxn modelId="{62C73691-EC91-45D3-8559-52AEA4F55584}" srcId="{9F246645-14B1-4076-BE48-7C4C33516349}" destId="{99170B21-38BD-4A7A-BF5E-D843F07884F0}" srcOrd="2" destOrd="0" parTransId="{40C0F4E1-6908-4E2E-9980-2AA767647465}" sibTransId="{81B37022-0205-420B-953C-744945CC5436}"/>
    <dgm:cxn modelId="{1F9A1B92-F54A-4262-A0C4-453A0B8FFCDE}" type="presOf" srcId="{70697B6D-D030-42DE-A8B9-723931D83A0C}" destId="{2DFD7E61-6C82-4382-8AA9-1B00F38A5AB0}" srcOrd="0" destOrd="0" presId="urn:microsoft.com/office/officeart/2008/layout/VerticalCurvedList"/>
    <dgm:cxn modelId="{3755F262-DEE6-43CA-9FA1-10F7E4E6748C}" type="presOf" srcId="{9F246645-14B1-4076-BE48-7C4C33516349}" destId="{A9BD6150-E8BF-4A1D-84DE-09B70D821E6F}" srcOrd="0" destOrd="0" presId="urn:microsoft.com/office/officeart/2008/layout/VerticalCurvedList"/>
    <dgm:cxn modelId="{DC825778-8AB3-4A78-861B-B15543C73BC5}" srcId="{9F246645-14B1-4076-BE48-7C4C33516349}" destId="{BCA74EF0-D5DD-4FFA-B7D9-34E2FA75E60E}" srcOrd="1" destOrd="0" parTransId="{6E3AB1E6-C758-4C5A-818B-013D7CFA0F9C}" sibTransId="{0CE4EA4C-E541-4A96-836E-123D698AD4F2}"/>
    <dgm:cxn modelId="{2CFF7A21-E306-402F-A624-36FAA5FA3342}" srcId="{9F246645-14B1-4076-BE48-7C4C33516349}" destId="{DBE4D644-2D97-4B04-BB07-94FC4EF563A4}" srcOrd="0" destOrd="0" parTransId="{5040DD1F-0B8E-47EC-AABB-7543A72A5CEE}" sibTransId="{70697B6D-D030-42DE-A8B9-723931D83A0C}"/>
    <dgm:cxn modelId="{6BC127C6-0BE9-4F4F-A4D6-992805EF1618}" type="presOf" srcId="{BCA74EF0-D5DD-4FFA-B7D9-34E2FA75E60E}" destId="{681AD1FD-41ED-4CD6-B2A7-B3F5CAE48DDD}" srcOrd="0" destOrd="0" presId="urn:microsoft.com/office/officeart/2008/layout/VerticalCurvedList"/>
    <dgm:cxn modelId="{73BE8C79-B38D-478B-AB2C-22C4A1FA5181}" type="presOf" srcId="{99170B21-38BD-4A7A-BF5E-D843F07884F0}" destId="{0DBE7650-48D8-40DE-81C6-7CE13A8DE7F9}" srcOrd="0" destOrd="0" presId="urn:microsoft.com/office/officeart/2008/layout/VerticalCurvedList"/>
    <dgm:cxn modelId="{DA3649C2-1B84-42BF-8815-CA18BD940B68}" type="presParOf" srcId="{A9BD6150-E8BF-4A1D-84DE-09B70D821E6F}" destId="{78188779-92FD-4D23-8DA3-47E0A7DFFA1C}" srcOrd="0" destOrd="0" presId="urn:microsoft.com/office/officeart/2008/layout/VerticalCurvedList"/>
    <dgm:cxn modelId="{2C5D8DD4-C9CF-435E-8C32-D692A381702B}" type="presParOf" srcId="{78188779-92FD-4D23-8DA3-47E0A7DFFA1C}" destId="{DF6183DF-4025-4CC4-8A27-BA24CBA306B9}" srcOrd="0" destOrd="0" presId="urn:microsoft.com/office/officeart/2008/layout/VerticalCurvedList"/>
    <dgm:cxn modelId="{5404A4E5-416A-41A3-917B-9FF02447EC39}" type="presParOf" srcId="{DF6183DF-4025-4CC4-8A27-BA24CBA306B9}" destId="{DC83C2CC-790F-4E28-B292-BF7E56D732B1}" srcOrd="0" destOrd="0" presId="urn:microsoft.com/office/officeart/2008/layout/VerticalCurvedList"/>
    <dgm:cxn modelId="{51F5F657-33B7-4E3A-9220-C2AB88562963}" type="presParOf" srcId="{DF6183DF-4025-4CC4-8A27-BA24CBA306B9}" destId="{2DFD7E61-6C82-4382-8AA9-1B00F38A5AB0}" srcOrd="1" destOrd="0" presId="urn:microsoft.com/office/officeart/2008/layout/VerticalCurvedList"/>
    <dgm:cxn modelId="{A0FC1AE6-9174-4F7B-8062-2F181F81A3FF}" type="presParOf" srcId="{DF6183DF-4025-4CC4-8A27-BA24CBA306B9}" destId="{071157CC-4292-4623-AFA8-C35C0EBED4DB}" srcOrd="2" destOrd="0" presId="urn:microsoft.com/office/officeart/2008/layout/VerticalCurvedList"/>
    <dgm:cxn modelId="{54F8A3BF-F3CB-4BE4-8895-8698D613DFF4}" type="presParOf" srcId="{DF6183DF-4025-4CC4-8A27-BA24CBA306B9}" destId="{F88D3F24-A092-47F4-B929-DD671189BD19}" srcOrd="3" destOrd="0" presId="urn:microsoft.com/office/officeart/2008/layout/VerticalCurvedList"/>
    <dgm:cxn modelId="{65C306F2-B9FD-4861-B88E-49E51F036E63}" type="presParOf" srcId="{78188779-92FD-4D23-8DA3-47E0A7DFFA1C}" destId="{636E10A1-A8BF-4AAA-B6AB-CFE74BD1426C}" srcOrd="1" destOrd="0" presId="urn:microsoft.com/office/officeart/2008/layout/VerticalCurvedList"/>
    <dgm:cxn modelId="{D9809CB0-B3E6-4076-8AFE-A6921B575EAF}" type="presParOf" srcId="{78188779-92FD-4D23-8DA3-47E0A7DFFA1C}" destId="{35D55ED0-0618-482A-8A2F-EE192F8D2C04}" srcOrd="2" destOrd="0" presId="urn:microsoft.com/office/officeart/2008/layout/VerticalCurvedList"/>
    <dgm:cxn modelId="{1736EEB2-4910-41C8-9E11-41023D58D0FB}" type="presParOf" srcId="{35D55ED0-0618-482A-8A2F-EE192F8D2C04}" destId="{50331564-258B-499A-9393-D224EF401030}" srcOrd="0" destOrd="0" presId="urn:microsoft.com/office/officeart/2008/layout/VerticalCurvedList"/>
    <dgm:cxn modelId="{A0430065-2CB4-454E-B376-CC7BEF9CE3A5}" type="presParOf" srcId="{78188779-92FD-4D23-8DA3-47E0A7DFFA1C}" destId="{681AD1FD-41ED-4CD6-B2A7-B3F5CAE48DDD}" srcOrd="3" destOrd="0" presId="urn:microsoft.com/office/officeart/2008/layout/VerticalCurvedList"/>
    <dgm:cxn modelId="{89BA1F0C-D67C-442E-9A5A-C66578233E69}" type="presParOf" srcId="{78188779-92FD-4D23-8DA3-47E0A7DFFA1C}" destId="{3ABBEB5A-C862-4BAD-A077-16788BE0E8E3}" srcOrd="4" destOrd="0" presId="urn:microsoft.com/office/officeart/2008/layout/VerticalCurvedList"/>
    <dgm:cxn modelId="{21C7F8C4-E92E-4CBE-BA53-B1FEB2CEF952}" type="presParOf" srcId="{3ABBEB5A-C862-4BAD-A077-16788BE0E8E3}" destId="{E07028E0-5296-47F1-BA46-08DBCF032473}" srcOrd="0" destOrd="0" presId="urn:microsoft.com/office/officeart/2008/layout/VerticalCurvedList"/>
    <dgm:cxn modelId="{5F6D330F-D1D5-42CE-B437-B7D7CC5D9E5B}" type="presParOf" srcId="{78188779-92FD-4D23-8DA3-47E0A7DFFA1C}" destId="{0DBE7650-48D8-40DE-81C6-7CE13A8DE7F9}" srcOrd="5" destOrd="0" presId="urn:microsoft.com/office/officeart/2008/layout/VerticalCurvedList"/>
    <dgm:cxn modelId="{D9120F4E-88C1-4E39-B7DD-66AAF1CC06D7}" type="presParOf" srcId="{78188779-92FD-4D23-8DA3-47E0A7DFFA1C}" destId="{B21BC7A7-2DD4-4567-993C-5C32E1E46DEC}" srcOrd="6" destOrd="0" presId="urn:microsoft.com/office/officeart/2008/layout/VerticalCurvedList"/>
    <dgm:cxn modelId="{DA54E171-9052-4F00-B364-20A5952485BF}" type="presParOf" srcId="{B21BC7A7-2DD4-4567-993C-5C32E1E46DEC}" destId="{FC0D8315-B4F7-4AC3-BB96-2142444A431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A1EDB0-A196-411B-B331-F3C313A1D804}">
      <dsp:nvSpPr>
        <dsp:cNvPr id="0" name=""/>
        <dsp:cNvSpPr/>
      </dsp:nvSpPr>
      <dsp:spPr>
        <a:xfrm>
          <a:off x="0" y="321221"/>
          <a:ext cx="892899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47892A-85A5-4958-8C80-06F64937FEAA}">
      <dsp:nvSpPr>
        <dsp:cNvPr id="0" name=""/>
        <dsp:cNvSpPr/>
      </dsp:nvSpPr>
      <dsp:spPr>
        <a:xfrm>
          <a:off x="425086" y="70301"/>
          <a:ext cx="8501717" cy="5018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межрегиональных, региональных и местных общественных организаций и движений;</a:t>
          </a:r>
          <a:endParaRPr lang="ru-RU" sz="140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9584" y="94799"/>
        <a:ext cx="8452721" cy="452844"/>
      </dsp:txXfrm>
    </dsp:sp>
    <dsp:sp modelId="{B0D3FDCD-36CD-4816-8BC6-83355E77B7C1}">
      <dsp:nvSpPr>
        <dsp:cNvPr id="0" name=""/>
        <dsp:cNvSpPr/>
      </dsp:nvSpPr>
      <dsp:spPr>
        <a:xfrm>
          <a:off x="0" y="1092341"/>
          <a:ext cx="892899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CB7443-EF76-4794-9A33-F8C3778891A1}">
      <dsp:nvSpPr>
        <dsp:cNvPr id="0" name=""/>
        <dsp:cNvSpPr/>
      </dsp:nvSpPr>
      <dsp:spPr>
        <a:xfrm>
          <a:off x="425086" y="841421"/>
          <a:ext cx="8501717" cy="5018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региональных отделений международных, общероссийских и межрегиональных общественных организаций и движений;</a:t>
          </a:r>
          <a:endParaRPr lang="ru-RU" sz="140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9584" y="865919"/>
        <a:ext cx="8452721" cy="452844"/>
      </dsp:txXfrm>
    </dsp:sp>
    <dsp:sp modelId="{B87131A8-F6BD-41A1-8262-009C3986227B}">
      <dsp:nvSpPr>
        <dsp:cNvPr id="0" name=""/>
        <dsp:cNvSpPr/>
      </dsp:nvSpPr>
      <dsp:spPr>
        <a:xfrm>
          <a:off x="0" y="1863461"/>
          <a:ext cx="892899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6944C6-A2C1-4FBF-975E-822819DE6F7F}">
      <dsp:nvSpPr>
        <dsp:cNvPr id="0" name=""/>
        <dsp:cNvSpPr/>
      </dsp:nvSpPr>
      <dsp:spPr>
        <a:xfrm>
          <a:off x="425086" y="1612541"/>
          <a:ext cx="8501717" cy="5018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местных религиозных организаций, централизованных религиозных организаций, имеющих местные религиозные организации на территории одного субъекта Российской Федерации;</a:t>
          </a:r>
          <a:endParaRPr lang="ru-RU" sz="140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9584" y="1637039"/>
        <a:ext cx="8452721" cy="452844"/>
      </dsp:txXfrm>
    </dsp:sp>
    <dsp:sp modelId="{FCB4A681-8AB3-4461-872B-161A842E5962}">
      <dsp:nvSpPr>
        <dsp:cNvPr id="0" name=""/>
        <dsp:cNvSpPr/>
      </dsp:nvSpPr>
      <dsp:spPr>
        <a:xfrm>
          <a:off x="0" y="2634581"/>
          <a:ext cx="892899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2989" tIns="354076" rIns="692989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634581"/>
        <a:ext cx="8928992" cy="428400"/>
      </dsp:txXfrm>
    </dsp:sp>
    <dsp:sp modelId="{F9B740A5-09C0-4124-8394-BB2162D67C93}">
      <dsp:nvSpPr>
        <dsp:cNvPr id="0" name=""/>
        <dsp:cNvSpPr/>
      </dsp:nvSpPr>
      <dsp:spPr>
        <a:xfrm>
          <a:off x="425086" y="2383661"/>
          <a:ext cx="8501717" cy="5018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местных религиозных организаций, централизованных религиозных организаций, имеющих местные религиозные организации на территории одного субъекта Российской Федерации;</a:t>
          </a:r>
          <a:endParaRPr lang="ru-RU" sz="140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9584" y="2408159"/>
        <a:ext cx="8452721" cy="452844"/>
      </dsp:txXfrm>
    </dsp:sp>
    <dsp:sp modelId="{4151F2A1-2254-45D6-ACBD-6A7AD8867902}">
      <dsp:nvSpPr>
        <dsp:cNvPr id="0" name=""/>
        <dsp:cNvSpPr/>
      </dsp:nvSpPr>
      <dsp:spPr>
        <a:xfrm>
          <a:off x="0" y="3564514"/>
          <a:ext cx="892899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8E622D-EF7A-4DAB-83DB-081F7CE20966}">
      <dsp:nvSpPr>
        <dsp:cNvPr id="0" name=""/>
        <dsp:cNvSpPr/>
      </dsp:nvSpPr>
      <dsp:spPr>
        <a:xfrm>
          <a:off x="425086" y="3154781"/>
          <a:ext cx="8501717" cy="66065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иных некоммерческих организаций, на которые распространяется специальный порядок государственной регистрации некоммерческих организаций, установленный Федеральным законом</a:t>
          </a:r>
          <a:r>
            <a:rPr lang="en-US" sz="140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140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 12.01.1996 № 7-ФЗ «О некоммерческих организациях».</a:t>
          </a:r>
          <a:endParaRPr lang="ru-RU" sz="140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336" y="3187031"/>
        <a:ext cx="8437217" cy="5961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FD7E61-6C82-4382-8AA9-1B00F38A5AB0}">
      <dsp:nvSpPr>
        <dsp:cNvPr id="0" name=""/>
        <dsp:cNvSpPr/>
      </dsp:nvSpPr>
      <dsp:spPr>
        <a:xfrm>
          <a:off x="-6676704" y="-1021000"/>
          <a:ext cx="7946657" cy="7946657"/>
        </a:xfrm>
        <a:prstGeom prst="blockArc">
          <a:avLst>
            <a:gd name="adj1" fmla="val 18900000"/>
            <a:gd name="adj2" fmla="val 2700000"/>
            <a:gd name="adj3" fmla="val 272"/>
          </a:avLst>
        </a:pr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DE4A53-9661-49C1-A3E8-5BFDE0DE41CA}">
      <dsp:nvSpPr>
        <dsp:cNvPr id="0" name=""/>
        <dsp:cNvSpPr/>
      </dsp:nvSpPr>
      <dsp:spPr>
        <a:xfrm>
          <a:off x="472667" y="310939"/>
          <a:ext cx="8479686" cy="62164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3428" tIns="35560" rIns="35560" bIns="3556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</a:t>
          </a:r>
          <a:r>
            <a:rPr lang="ru-RU" sz="1400" b="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закон </a:t>
          </a:r>
          <a:r>
            <a:rPr lang="ru-RU" sz="1400" b="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 27.07.2010 № 210-ФЗ «</a:t>
          </a:r>
          <a:r>
            <a:rPr lang="ru-RU" sz="1400" b="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 организации предоставления государственных и муниципальных услуг</a:t>
          </a:r>
          <a:r>
            <a:rPr lang="ru-RU" sz="1400" b="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  <a:endParaRPr lang="ru-RU" sz="1400" b="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2667" y="310939"/>
        <a:ext cx="8479686" cy="621642"/>
      </dsp:txXfrm>
    </dsp:sp>
    <dsp:sp modelId="{6BB3C822-0BBF-4C9D-8E69-6EE412D2CFC7}">
      <dsp:nvSpPr>
        <dsp:cNvPr id="0" name=""/>
        <dsp:cNvSpPr/>
      </dsp:nvSpPr>
      <dsp:spPr>
        <a:xfrm>
          <a:off x="84141" y="233233"/>
          <a:ext cx="777052" cy="77705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A0D459-9FA4-4691-8506-BF1DB28F3D29}">
      <dsp:nvSpPr>
        <dsp:cNvPr id="0" name=""/>
        <dsp:cNvSpPr/>
      </dsp:nvSpPr>
      <dsp:spPr>
        <a:xfrm>
          <a:off x="984010" y="1243284"/>
          <a:ext cx="7968343" cy="62164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3428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закон от 12 января 1996 года № 7–ФЗ «О некоммерческих организациях»</a:t>
          </a:r>
          <a:endParaRPr lang="ru-RU" sz="1400" b="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84010" y="1243284"/>
        <a:ext cx="7968343" cy="621642"/>
      </dsp:txXfrm>
    </dsp:sp>
    <dsp:sp modelId="{F959006D-F433-4047-88FD-09FAF60D6490}">
      <dsp:nvSpPr>
        <dsp:cNvPr id="0" name=""/>
        <dsp:cNvSpPr/>
      </dsp:nvSpPr>
      <dsp:spPr>
        <a:xfrm>
          <a:off x="597349" y="1152128"/>
          <a:ext cx="777052" cy="77705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A50316-1F9D-4F8A-85EB-636608C04DEB}">
      <dsp:nvSpPr>
        <dsp:cNvPr id="0" name=""/>
        <dsp:cNvSpPr/>
      </dsp:nvSpPr>
      <dsp:spPr>
        <a:xfrm>
          <a:off x="1225260" y="2088232"/>
          <a:ext cx="7734519" cy="62164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3428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Указ Президента Российской Федерации от 8 августа 2016 года № 398 «Об утверждении приоритетных направлений деятельности в сфере оказания общественно полезных услуг» </a:t>
          </a:r>
          <a:endParaRPr lang="ru-RU" sz="1400" b="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25260" y="2088232"/>
        <a:ext cx="7734519" cy="621642"/>
      </dsp:txXfrm>
    </dsp:sp>
    <dsp:sp modelId="{85BCB3D5-6F02-467C-87FD-C8B62015BBFA}">
      <dsp:nvSpPr>
        <dsp:cNvPr id="0" name=""/>
        <dsp:cNvSpPr/>
      </dsp:nvSpPr>
      <dsp:spPr>
        <a:xfrm>
          <a:off x="755574" y="2016224"/>
          <a:ext cx="777052" cy="77705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B8919C-CE2B-4621-B128-12BB951EF4CF}">
      <dsp:nvSpPr>
        <dsp:cNvPr id="0" name=""/>
        <dsp:cNvSpPr/>
      </dsp:nvSpPr>
      <dsp:spPr>
        <a:xfrm>
          <a:off x="1225260" y="2952328"/>
          <a:ext cx="7734519" cy="62164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3428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Постановление Правительства Российской Федерации от 27 октября 2016 года  № 1096                       «Об утверждении перечня общественно полезных услуг и критериев оценки качества их оказания» </a:t>
          </a:r>
          <a:endParaRPr lang="ru-RU" sz="1400" b="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25260" y="2952328"/>
        <a:ext cx="7734519" cy="621642"/>
      </dsp:txXfrm>
    </dsp:sp>
    <dsp:sp modelId="{50331564-258B-499A-9393-D224EF401030}">
      <dsp:nvSpPr>
        <dsp:cNvPr id="0" name=""/>
        <dsp:cNvSpPr/>
      </dsp:nvSpPr>
      <dsp:spPr>
        <a:xfrm>
          <a:off x="688693" y="2880321"/>
          <a:ext cx="777052" cy="77705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1C7769-D60F-4A43-89BE-B6AE9537B02B}">
      <dsp:nvSpPr>
        <dsp:cNvPr id="0" name=""/>
        <dsp:cNvSpPr/>
      </dsp:nvSpPr>
      <dsp:spPr>
        <a:xfrm>
          <a:off x="1010147" y="3816423"/>
          <a:ext cx="7968343" cy="62164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3428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Постановление Правительства Российской Федерации от 26 января 2017 года  № 89                                            «О реестре некоммерческих организаций – исполнителей общественно полезных услуг»</a:t>
          </a:r>
          <a:endParaRPr lang="ru-RU" sz="1400" b="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10147" y="3816423"/>
        <a:ext cx="7968343" cy="621642"/>
      </dsp:txXfrm>
    </dsp:sp>
    <dsp:sp modelId="{E07028E0-5296-47F1-BA46-08DBCF032473}">
      <dsp:nvSpPr>
        <dsp:cNvPr id="0" name=""/>
        <dsp:cNvSpPr/>
      </dsp:nvSpPr>
      <dsp:spPr>
        <a:xfrm>
          <a:off x="652504" y="3744418"/>
          <a:ext cx="777052" cy="77705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8A1CC3-CFD5-4223-9F03-CF1F2796D457}">
      <dsp:nvSpPr>
        <dsp:cNvPr id="0" name=""/>
        <dsp:cNvSpPr/>
      </dsp:nvSpPr>
      <dsp:spPr>
        <a:xfrm>
          <a:off x="520832" y="4608513"/>
          <a:ext cx="8479686" cy="9625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3428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Приказ Министерства юстиции Российской Федерации от 29 декабря 2018 года   № 313 «Об утверждении Административного регламента Министерства юстиции Российской Федерации по предоставлению государственной услуги по принятию решения о признании социально ориентированной некоммерческой организации исполнителем общественно полезных услуг»</a:t>
          </a:r>
          <a:endParaRPr lang="ru-RU" sz="1400" b="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0832" y="4608513"/>
        <a:ext cx="8479686" cy="962525"/>
      </dsp:txXfrm>
    </dsp:sp>
    <dsp:sp modelId="{FC0D8315-B4F7-4AC3-BB96-2142444A431E}">
      <dsp:nvSpPr>
        <dsp:cNvPr id="0" name=""/>
        <dsp:cNvSpPr/>
      </dsp:nvSpPr>
      <dsp:spPr>
        <a:xfrm>
          <a:off x="132303" y="4680524"/>
          <a:ext cx="777052" cy="77705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64F870-EE78-4B45-AF82-2C327D3F8D2A}">
      <dsp:nvSpPr>
        <dsp:cNvPr id="0" name=""/>
        <dsp:cNvSpPr/>
      </dsp:nvSpPr>
      <dsp:spPr>
        <a:xfrm>
          <a:off x="2484229" y="3389"/>
          <a:ext cx="6623394" cy="1628218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Управление Министерства юстиции Российской Федерации по Красноярскому краю осуществляет прием заявителей для личного представления документов в соответствии со следующим графиком:</a:t>
          </a:r>
          <a:endParaRPr lang="ru-RU" sz="1100" kern="1200" dirty="0">
            <a:solidFill>
              <a:schemeClr val="tx2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Понедельник 14.00 - 17.00</a:t>
          </a:r>
          <a:endParaRPr lang="ru-RU" sz="110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Вторник 9.00 - 12.00</a:t>
          </a:r>
          <a:endParaRPr lang="ru-RU" sz="110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Среда 14.00 - 17.00</a:t>
          </a:r>
          <a:endParaRPr lang="ru-RU" sz="110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Четверг 9.00 - 12.00</a:t>
          </a:r>
          <a:endParaRPr lang="ru-RU" sz="110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Пятница 14.00 - 16.00</a:t>
          </a:r>
          <a:endParaRPr lang="ru-RU" sz="110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84229" y="206916"/>
        <a:ext cx="6012812" cy="1221164"/>
      </dsp:txXfrm>
    </dsp:sp>
    <dsp:sp modelId="{CBC3DB55-A221-4376-A333-68DC58134E3D}">
      <dsp:nvSpPr>
        <dsp:cNvPr id="0" name=""/>
        <dsp:cNvSpPr/>
      </dsp:nvSpPr>
      <dsp:spPr>
        <a:xfrm>
          <a:off x="0" y="134710"/>
          <a:ext cx="2451479" cy="136557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лично заявителем (иным лицом на основании доверенности, выданной заявителем)</a:t>
          </a:r>
          <a:endParaRPr lang="ru-RU" sz="1700" kern="1200" dirty="0">
            <a:solidFill>
              <a:schemeClr val="tx2"/>
            </a:solidFill>
          </a:endParaRPr>
        </a:p>
      </dsp:txBody>
      <dsp:txXfrm>
        <a:off x="66662" y="201372"/>
        <a:ext cx="2318155" cy="1232252"/>
      </dsp:txXfrm>
    </dsp:sp>
    <dsp:sp modelId="{8B0DC611-D6DC-4322-8F69-8DE639D4552C}">
      <dsp:nvSpPr>
        <dsp:cNvPr id="0" name=""/>
        <dsp:cNvSpPr/>
      </dsp:nvSpPr>
      <dsp:spPr>
        <a:xfrm>
          <a:off x="2117817" y="1873164"/>
          <a:ext cx="6991340" cy="290171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 объявленной ценностью при его пересылке с описью вложения</a:t>
          </a:r>
          <a:endParaRPr lang="ru-RU" sz="1200" kern="1200" dirty="0">
            <a:solidFill>
              <a:schemeClr val="tx2"/>
            </a:solidFill>
          </a:endParaRPr>
        </a:p>
      </dsp:txBody>
      <dsp:txXfrm>
        <a:off x="2117817" y="1909435"/>
        <a:ext cx="6882526" cy="217629"/>
      </dsp:txXfrm>
    </dsp:sp>
    <dsp:sp modelId="{D6A1A840-7291-40AE-9917-67D2BEDD1398}">
      <dsp:nvSpPr>
        <dsp:cNvPr id="0" name=""/>
        <dsp:cNvSpPr/>
      </dsp:nvSpPr>
      <dsp:spPr>
        <a:xfrm>
          <a:off x="13137" y="1694779"/>
          <a:ext cx="2146672" cy="67225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почтовым отправлением</a:t>
          </a:r>
          <a:endParaRPr lang="ru-RU" sz="1700" kern="1200" dirty="0">
            <a:solidFill>
              <a:schemeClr val="tx2"/>
            </a:solidFill>
          </a:endParaRPr>
        </a:p>
      </dsp:txBody>
      <dsp:txXfrm>
        <a:off x="45954" y="1727596"/>
        <a:ext cx="2081038" cy="606625"/>
      </dsp:txXfrm>
    </dsp:sp>
    <dsp:sp modelId="{F0C65C21-4700-418E-BFB7-54C8ECAF27CB}">
      <dsp:nvSpPr>
        <dsp:cNvPr id="0" name=""/>
        <dsp:cNvSpPr/>
      </dsp:nvSpPr>
      <dsp:spPr>
        <a:xfrm>
          <a:off x="2571881" y="2426032"/>
          <a:ext cx="6568425" cy="2360795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 направлении документов, необходимых для предоставления государственной услуги, в форме электронных документов, с использованием информационно-телекоммуникационных сетей, в том числе сети «Интернет», включая Единый портал*, используется усиленная квалифицированная электронная подпись.</a:t>
          </a:r>
          <a:endParaRPr lang="ru-RU" sz="1050" kern="1200" dirty="0">
            <a:solidFill>
              <a:schemeClr val="tx2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Заявители вправе использовать простую электронную подпись в случае, предусмотренном пунктом 2.1 Правил определения видов электронной подписи, использование которых допускается при обращении за получением государственных и муниципальных услуг, утвержденных постановлением Правительства Российской Федерации от 25.06.2012 № 634 «О видах электронной подписи, использование которых допускается при обращении за получением государственных и муниципальных услуг».                                                                                                                                                                                                           </a:t>
          </a:r>
          <a:br>
            <a:rPr lang="ru-RU" sz="105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05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sz="105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05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* о реализации будет сообщено дополнительно</a:t>
          </a:r>
          <a:endParaRPr lang="ru-RU" sz="105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71881" y="2721131"/>
        <a:ext cx="5683127" cy="1770597"/>
      </dsp:txXfrm>
    </dsp:sp>
    <dsp:sp modelId="{94AE6FAF-3DEF-4A76-867F-7ABC92641DE0}">
      <dsp:nvSpPr>
        <dsp:cNvPr id="0" name=""/>
        <dsp:cNvSpPr/>
      </dsp:nvSpPr>
      <dsp:spPr>
        <a:xfrm>
          <a:off x="0" y="2548203"/>
          <a:ext cx="2569572" cy="205721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форме электронных документов, подписанных усиленной квалифицированной электронной подписью, посредством сети «Интернет», в том числе через Единый портал</a:t>
          </a:r>
          <a:endParaRPr lang="ru-RU" sz="1400" b="1" i="1" kern="1200" dirty="0">
            <a:solidFill>
              <a:schemeClr val="tx2"/>
            </a:solidFill>
          </a:endParaRPr>
        </a:p>
      </dsp:txBody>
      <dsp:txXfrm>
        <a:off x="100425" y="2648628"/>
        <a:ext cx="2368722" cy="18563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FD7E61-6C82-4382-8AA9-1B00F38A5AB0}">
      <dsp:nvSpPr>
        <dsp:cNvPr id="0" name=""/>
        <dsp:cNvSpPr/>
      </dsp:nvSpPr>
      <dsp:spPr>
        <a:xfrm>
          <a:off x="-5210196" y="-798063"/>
          <a:ext cx="6204638" cy="6204638"/>
        </a:xfrm>
        <a:prstGeom prst="blockArc">
          <a:avLst>
            <a:gd name="adj1" fmla="val 18900000"/>
            <a:gd name="adj2" fmla="val 2700000"/>
            <a:gd name="adj3" fmla="val 348"/>
          </a:avLst>
        </a:pr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E10A1-A8BF-4AAA-B6AB-CFE74BD1426C}">
      <dsp:nvSpPr>
        <dsp:cNvPr id="0" name=""/>
        <dsp:cNvSpPr/>
      </dsp:nvSpPr>
      <dsp:spPr>
        <a:xfrm>
          <a:off x="639661" y="460851"/>
          <a:ext cx="8333237" cy="9217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3160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 представлены (несвоевременно представлены) документы, предусмотренные пунктами 3, 3(1) и 11 Правил принятия решения о признании социально ориентированной некоммерческой организации исполнителем общественно полезных услуг, утвержденных постановлением Правительства Российской Федерации от 26.01.2017 № 89;</a:t>
          </a:r>
          <a:endParaRPr lang="ru-RU" sz="1400" b="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9661" y="460851"/>
        <a:ext cx="8333237" cy="921702"/>
      </dsp:txXfrm>
    </dsp:sp>
    <dsp:sp modelId="{50331564-258B-499A-9393-D224EF401030}">
      <dsp:nvSpPr>
        <dsp:cNvPr id="0" name=""/>
        <dsp:cNvSpPr/>
      </dsp:nvSpPr>
      <dsp:spPr>
        <a:xfrm>
          <a:off x="63597" y="345638"/>
          <a:ext cx="1152127" cy="115212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1AD1FD-41ED-4CD6-B2A7-B3F5CAE48DDD}">
      <dsp:nvSpPr>
        <dsp:cNvPr id="0" name=""/>
        <dsp:cNvSpPr/>
      </dsp:nvSpPr>
      <dsp:spPr>
        <a:xfrm>
          <a:off x="974700" y="1843404"/>
          <a:ext cx="7998198" cy="9217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3160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включена в реестр некоммерческих организаций, выполняющих функции иностранного агента;</a:t>
          </a:r>
          <a:endParaRPr lang="ru-RU" sz="1400" b="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74700" y="1843404"/>
        <a:ext cx="7998198" cy="921702"/>
      </dsp:txXfrm>
    </dsp:sp>
    <dsp:sp modelId="{E07028E0-5296-47F1-BA46-08DBCF032473}">
      <dsp:nvSpPr>
        <dsp:cNvPr id="0" name=""/>
        <dsp:cNvSpPr/>
      </dsp:nvSpPr>
      <dsp:spPr>
        <a:xfrm>
          <a:off x="398636" y="1728191"/>
          <a:ext cx="1152127" cy="115212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BE7650-48D8-40DE-81C6-7CE13A8DE7F9}">
      <dsp:nvSpPr>
        <dsp:cNvPr id="0" name=""/>
        <dsp:cNvSpPr/>
      </dsp:nvSpPr>
      <dsp:spPr>
        <a:xfrm>
          <a:off x="639661" y="3225957"/>
          <a:ext cx="8333237" cy="9217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3160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представлены документы, содержащие недостоверные сведения, либо документы оформлены в ненадлежащем порядке.</a:t>
          </a:r>
          <a:endParaRPr lang="ru-RU" sz="1400" b="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9661" y="3225957"/>
        <a:ext cx="8333237" cy="921702"/>
      </dsp:txXfrm>
    </dsp:sp>
    <dsp:sp modelId="{FC0D8315-B4F7-4AC3-BB96-2142444A431E}">
      <dsp:nvSpPr>
        <dsp:cNvPr id="0" name=""/>
        <dsp:cNvSpPr/>
      </dsp:nvSpPr>
      <dsp:spPr>
        <a:xfrm>
          <a:off x="63597" y="3110744"/>
          <a:ext cx="1152127" cy="115212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FD7E61-6C82-4382-8AA9-1B00F38A5AB0}">
      <dsp:nvSpPr>
        <dsp:cNvPr id="0" name=""/>
        <dsp:cNvSpPr/>
      </dsp:nvSpPr>
      <dsp:spPr>
        <a:xfrm>
          <a:off x="-5210196" y="-798063"/>
          <a:ext cx="6204638" cy="6204638"/>
        </a:xfrm>
        <a:prstGeom prst="blockArc">
          <a:avLst>
            <a:gd name="adj1" fmla="val 18900000"/>
            <a:gd name="adj2" fmla="val 2700000"/>
            <a:gd name="adj3" fmla="val 348"/>
          </a:avLst>
        </a:pr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E10A1-A8BF-4AAA-B6AB-CFE74BD1426C}">
      <dsp:nvSpPr>
        <dsp:cNvPr id="0" name=""/>
        <dsp:cNvSpPr/>
      </dsp:nvSpPr>
      <dsp:spPr>
        <a:xfrm>
          <a:off x="639661" y="460851"/>
          <a:ext cx="8333237" cy="9217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3160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принятие решения о признании организации исполнителем общественно полезных услуг и внесении сведений об организации в реестр некоммерческих организаций - исполнителей общественно полезных услуг (далее - реестр) (о внесении в реестр сведений об общественно полезных услугах, оказываемых организацией, ранее включенной в реестр);</a:t>
          </a:r>
          <a:endParaRPr lang="ru-RU" sz="1400" b="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9661" y="460851"/>
        <a:ext cx="8333237" cy="921702"/>
      </dsp:txXfrm>
    </dsp:sp>
    <dsp:sp modelId="{50331564-258B-499A-9393-D224EF401030}">
      <dsp:nvSpPr>
        <dsp:cNvPr id="0" name=""/>
        <dsp:cNvSpPr/>
      </dsp:nvSpPr>
      <dsp:spPr>
        <a:xfrm>
          <a:off x="63597" y="345638"/>
          <a:ext cx="1152127" cy="115212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1AD1FD-41ED-4CD6-B2A7-B3F5CAE48DDD}">
      <dsp:nvSpPr>
        <dsp:cNvPr id="0" name=""/>
        <dsp:cNvSpPr/>
      </dsp:nvSpPr>
      <dsp:spPr>
        <a:xfrm>
          <a:off x="974700" y="1843404"/>
          <a:ext cx="7998198" cy="9217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3160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прекращение предоставления государственной услуги по инициативе заявителя;</a:t>
          </a:r>
          <a:endParaRPr lang="ru-RU" sz="1400" b="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74700" y="1843404"/>
        <a:ext cx="7998198" cy="921702"/>
      </dsp:txXfrm>
    </dsp:sp>
    <dsp:sp modelId="{E07028E0-5296-47F1-BA46-08DBCF032473}">
      <dsp:nvSpPr>
        <dsp:cNvPr id="0" name=""/>
        <dsp:cNvSpPr/>
      </dsp:nvSpPr>
      <dsp:spPr>
        <a:xfrm>
          <a:off x="398636" y="1728191"/>
          <a:ext cx="1152127" cy="115212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BE7650-48D8-40DE-81C6-7CE13A8DE7F9}">
      <dsp:nvSpPr>
        <dsp:cNvPr id="0" name=""/>
        <dsp:cNvSpPr/>
      </dsp:nvSpPr>
      <dsp:spPr>
        <a:xfrm>
          <a:off x="693410" y="3240363"/>
          <a:ext cx="8333237" cy="9217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3160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решение об отказе в признании организации исполнителем общественно полезных услуг (во внесении в реестр сведений об общественно полезных услугах, оказываемых организацией, ранее включенной в реестр).</a:t>
          </a:r>
          <a:endParaRPr lang="ru-RU" sz="1400" b="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93410" y="3240363"/>
        <a:ext cx="8333237" cy="921702"/>
      </dsp:txXfrm>
    </dsp:sp>
    <dsp:sp modelId="{FC0D8315-B4F7-4AC3-BB96-2142444A431E}">
      <dsp:nvSpPr>
        <dsp:cNvPr id="0" name=""/>
        <dsp:cNvSpPr/>
      </dsp:nvSpPr>
      <dsp:spPr>
        <a:xfrm>
          <a:off x="63597" y="3110744"/>
          <a:ext cx="1152127" cy="115212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4DFF8-2F4F-429E-B81C-39FAF3447048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C21B8-AF6A-4FC7-89FA-76114A386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5520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C21B8-AF6A-4FC7-89FA-76114A38687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1161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C21B8-AF6A-4FC7-89FA-76114A38687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07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ru24@minjust.ru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to24.minjust.ru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3082" y="485841"/>
            <a:ext cx="9130917" cy="1142959"/>
            <a:chOff x="13082" y="485841"/>
            <a:chExt cx="9130917" cy="114295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4" y="485841"/>
              <a:ext cx="8028385" cy="1142959"/>
            </a:xfrm>
            <a:prstGeom prst="rect">
              <a:avLst/>
            </a:prstGeom>
            <a:gradFill flip="none" rotWithShape="1">
              <a:gsLst>
                <a:gs pos="100000">
                  <a:srgbClr val="FAFCF7"/>
                </a:gs>
                <a:gs pos="0">
                  <a:schemeClr val="accent3"/>
                </a:gs>
                <a:gs pos="57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Управление Министерства юстиции                                                                      Российской Федерации по Красноярскому краю</a:t>
              </a:r>
              <a:endPara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082" y="485841"/>
              <a:ext cx="1102533" cy="1142959"/>
            </a:xfrm>
            <a:prstGeom prst="rect">
              <a:avLst/>
            </a:prstGeom>
          </p:spPr>
        </p:pic>
      </p:grpSp>
      <p:sp>
        <p:nvSpPr>
          <p:cNvPr id="8" name="Прямоугольник 7"/>
          <p:cNvSpPr/>
          <p:nvPr/>
        </p:nvSpPr>
        <p:spPr>
          <a:xfrm>
            <a:off x="428596" y="2786058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ПРЕДОСТАВЛЕНИЯ ГОСУДАРСТВЕННОЙ УСЛУГИ </a:t>
            </a:r>
            <a:r>
              <a:rPr lang="ru-RU" sz="2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ПРИНЯТИЮ РЕШЕНИЯ О ПРИЗНАНИИ СОЦИАЛЬНО ОРИЕНТИРОВАННОЙ НЕКОММЕРЧЕСКОЙ ОРГАНИЗАЦИИ ИСПОЛНИТЕЛЕМ ОБЩЕСТВЕННО ПОЛЕЗНЫХ УСЛУГ</a:t>
            </a:r>
          </a:p>
        </p:txBody>
      </p:sp>
    </p:spTree>
    <p:extLst>
      <p:ext uri="{BB962C8B-B14F-4D97-AF65-F5344CB8AC3E}">
        <p14:creationId xmlns:p14="http://schemas.microsoft.com/office/powerpoint/2010/main" xmlns="" val="897461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-35561" y="0"/>
            <a:ext cx="9179561" cy="1052735"/>
            <a:chOff x="13082" y="485841"/>
            <a:chExt cx="9095064" cy="114295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79761" y="485841"/>
              <a:ext cx="8028385" cy="1142959"/>
            </a:xfrm>
            <a:prstGeom prst="rect">
              <a:avLst/>
            </a:prstGeom>
            <a:gradFill flip="none" rotWithShape="1">
              <a:gsLst>
                <a:gs pos="100000">
                  <a:srgbClr val="FAFCF7"/>
                </a:gs>
                <a:gs pos="0">
                  <a:schemeClr val="accent3"/>
                </a:gs>
                <a:gs pos="57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082" y="485841"/>
              <a:ext cx="1102533" cy="1142959"/>
            </a:xfrm>
            <a:prstGeom prst="rect">
              <a:avLst/>
            </a:prstGeom>
          </p:spPr>
        </p:pic>
      </p:grpSp>
      <p:sp>
        <p:nvSpPr>
          <p:cNvPr id="14" name="AutoShape 9" descr="Картинки по запросу &quot;bynthytn cbvdjk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11" descr="Картинки по запросу &quot;bynthytn cbvdjk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3" descr="Картинки по запросу &quot;bynthytn cbvdjk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15" descr="Картинки по запросу &quot;bynthytn cbvdjk&quot;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3" name="Группа 23"/>
          <p:cNvGrpSpPr/>
          <p:nvPr/>
        </p:nvGrpSpPr>
        <p:grpSpPr>
          <a:xfrm>
            <a:off x="-35561" y="0"/>
            <a:ext cx="9179560" cy="1143906"/>
            <a:chOff x="13082" y="485841"/>
            <a:chExt cx="9095062" cy="1241943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1079759" y="584825"/>
              <a:ext cx="8028385" cy="1142959"/>
            </a:xfrm>
            <a:prstGeom prst="rect">
              <a:avLst/>
            </a:prstGeom>
            <a:gradFill flip="none" rotWithShape="1">
              <a:gsLst>
                <a:gs pos="100000">
                  <a:srgbClr val="FAFCF7"/>
                </a:gs>
                <a:gs pos="0">
                  <a:schemeClr val="accent3"/>
                </a:gs>
                <a:gs pos="57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ln/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СПРАВОЧНАЯ ИНФОРМАЦИЯ</a:t>
              </a:r>
              <a:endPara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6" name="Рисунок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082" y="485841"/>
              <a:ext cx="1102533" cy="1142959"/>
            </a:xfrm>
            <a:prstGeom prst="rect">
              <a:avLst/>
            </a:prstGeom>
          </p:spPr>
        </p:pic>
      </p:grpSp>
      <p:sp>
        <p:nvSpPr>
          <p:cNvPr id="18" name="TextBox 17"/>
          <p:cNvSpPr txBox="1"/>
          <p:nvPr/>
        </p:nvSpPr>
        <p:spPr>
          <a:xfrm>
            <a:off x="357158" y="1857364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928670"/>
            <a:ext cx="7929586" cy="3643338"/>
          </a:xfrm>
        </p:spPr>
        <p:txBody>
          <a:bodyPr>
            <a:normAutofit fontScale="25000" lnSpcReduction="20000"/>
          </a:bodyPr>
          <a:lstStyle/>
          <a:p>
            <a:endParaRPr lang="ru-RU" sz="3800" b="1" dirty="0" smtClean="0"/>
          </a:p>
          <a:p>
            <a:r>
              <a:rPr lang="ru-RU" sz="8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Управление Министерства юстиции Российской Федерации</a:t>
            </a:r>
          </a:p>
          <a:p>
            <a:r>
              <a:rPr lang="ru-RU" sz="8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 Красноярскому краю</a:t>
            </a:r>
          </a:p>
          <a:p>
            <a:endParaRPr lang="ru-RU" sz="4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660017, г. Красноярск, ул. Кирова, д. 33 </a:t>
            </a:r>
          </a:p>
          <a:p>
            <a:endParaRPr lang="ru-RU" sz="4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тел. (391) 227-75-16, факс (391) 211-04-55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3000375" algn="ctr"/>
              </a:tabLst>
            </a:pPr>
            <a:endParaRPr lang="ru-RU" sz="2800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tabLst>
                <a:tab pos="3000375" algn="ctr"/>
              </a:tabLst>
            </a:pP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tabLst>
                <a:tab pos="3000375" algn="ctr"/>
              </a:tabLst>
            </a:pP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Режим работы</a:t>
            </a:r>
          </a:p>
          <a:p>
            <a:pPr lvl="0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tabLst>
                <a:tab pos="3000375" algn="ctr"/>
              </a:tabLst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tabLst>
                <a:tab pos="3000375" algn="ctr"/>
              </a:tabLst>
            </a:pP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понедельник-четверг	9.00-18.00</a:t>
            </a:r>
            <a:endParaRPr lang="ru-RU" sz="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tabLst>
                <a:tab pos="3000375" algn="ctr"/>
              </a:tabLst>
            </a:pP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пятница	  9.00-16.45</a:t>
            </a:r>
            <a:endParaRPr lang="ru-RU" sz="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tabLst>
                <a:tab pos="3000375" algn="ctr"/>
              </a:tabLst>
            </a:pP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обеденный перерыв	       13.00-13.45</a:t>
            </a:r>
            <a:endParaRPr lang="ru-RU" sz="72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tabLst>
                <a:tab pos="3000375" algn="ctr"/>
              </a:tabLst>
            </a:pPr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tabLst>
                <a:tab pos="3000375" algn="ctr"/>
              </a:tabLst>
            </a:pP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en-US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e-mail: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ru24@minjust.ru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сайт</a:t>
            </a:r>
            <a:r>
              <a:rPr lang="en-US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8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www.to24.minjust.ru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800" b="1" dirty="0" smtClean="0"/>
              <a:t> </a:t>
            </a:r>
            <a:endParaRPr lang="ru-RU" sz="12800" dirty="0" smtClean="0"/>
          </a:p>
          <a:p>
            <a:endParaRPr lang="ru-RU" sz="3800" dirty="0" smtClean="0"/>
          </a:p>
          <a:p>
            <a:r>
              <a:rPr lang="ru-RU" sz="3800" dirty="0" smtClean="0"/>
              <a:t> </a:t>
            </a:r>
            <a:endParaRPr lang="ru-RU" sz="3300" dirty="0" smtClean="0"/>
          </a:p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00034" y="4786322"/>
            <a:ext cx="834318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Отдел по делам некоммерческих организаций:   </a:t>
            </a:r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Начальник отдела 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Цейлер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Наталья Ивановна    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каб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206, тел. 227-74-94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Заместители начальника отдела по делам некоммерческих организаций                           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Никитина Ирина Вениаминовна  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каб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204, тел. 227-69-48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Васильева Ирина Владимировна 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каб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202, тел. 211-11-38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Специалисты отдела: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тел. для консультаций (391) 211-33-57, 227-90-91, 227-17-46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4488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-35561" y="0"/>
            <a:ext cx="9179561" cy="1052735"/>
            <a:chOff x="13082" y="485841"/>
            <a:chExt cx="9095064" cy="114295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79761" y="485841"/>
              <a:ext cx="8028385" cy="1142959"/>
            </a:xfrm>
            <a:prstGeom prst="rect">
              <a:avLst/>
            </a:prstGeom>
            <a:gradFill flip="none" rotWithShape="1">
              <a:gsLst>
                <a:gs pos="100000">
                  <a:srgbClr val="FAFCF7"/>
                </a:gs>
                <a:gs pos="0">
                  <a:schemeClr val="accent3"/>
                </a:gs>
                <a:gs pos="57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ОБЩИЕ ПОЛОЖЕНИЯ</a:t>
              </a:r>
              <a:endPara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082" y="485841"/>
              <a:ext cx="1102533" cy="1142959"/>
            </a:xfrm>
            <a:prstGeom prst="rect">
              <a:avLst/>
            </a:prstGeom>
          </p:spPr>
        </p:pic>
      </p:grp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4231578690"/>
              </p:ext>
            </p:extLst>
          </p:nvPr>
        </p:nvGraphicFramePr>
        <p:xfrm>
          <a:off x="107505" y="2794783"/>
          <a:ext cx="8928992" cy="4063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Стрелка вниз 7"/>
          <p:cNvSpPr/>
          <p:nvPr/>
        </p:nvSpPr>
        <p:spPr>
          <a:xfrm>
            <a:off x="0" y="1052735"/>
            <a:ext cx="9140017" cy="1742048"/>
          </a:xfrm>
          <a:custGeom>
            <a:avLst/>
            <a:gdLst>
              <a:gd name="connsiteX0" fmla="*/ 0 w 8892480"/>
              <a:gd name="connsiteY0" fmla="*/ 720080 h 1440160"/>
              <a:gd name="connsiteX1" fmla="*/ 2223120 w 8892480"/>
              <a:gd name="connsiteY1" fmla="*/ 720080 h 1440160"/>
              <a:gd name="connsiteX2" fmla="*/ 2223120 w 8892480"/>
              <a:gd name="connsiteY2" fmla="*/ 0 h 1440160"/>
              <a:gd name="connsiteX3" fmla="*/ 6669360 w 8892480"/>
              <a:gd name="connsiteY3" fmla="*/ 0 h 1440160"/>
              <a:gd name="connsiteX4" fmla="*/ 6669360 w 8892480"/>
              <a:gd name="connsiteY4" fmla="*/ 720080 h 1440160"/>
              <a:gd name="connsiteX5" fmla="*/ 8892480 w 8892480"/>
              <a:gd name="connsiteY5" fmla="*/ 720080 h 1440160"/>
              <a:gd name="connsiteX6" fmla="*/ 4446240 w 8892480"/>
              <a:gd name="connsiteY6" fmla="*/ 1440160 h 1440160"/>
              <a:gd name="connsiteX7" fmla="*/ 0 w 8892480"/>
              <a:gd name="connsiteY7" fmla="*/ 720080 h 1440160"/>
              <a:gd name="connsiteX0" fmla="*/ 0 w 8892480"/>
              <a:gd name="connsiteY0" fmla="*/ 720080 h 1440160"/>
              <a:gd name="connsiteX1" fmla="*/ 2223120 w 8892480"/>
              <a:gd name="connsiteY1" fmla="*/ 720080 h 1440160"/>
              <a:gd name="connsiteX2" fmla="*/ 2223120 w 8892480"/>
              <a:gd name="connsiteY2" fmla="*/ 0 h 1440160"/>
              <a:gd name="connsiteX3" fmla="*/ 6669360 w 8892480"/>
              <a:gd name="connsiteY3" fmla="*/ 0 h 1440160"/>
              <a:gd name="connsiteX4" fmla="*/ 8124087 w 8892480"/>
              <a:gd name="connsiteY4" fmla="*/ 733934 h 1440160"/>
              <a:gd name="connsiteX5" fmla="*/ 8892480 w 8892480"/>
              <a:gd name="connsiteY5" fmla="*/ 720080 h 1440160"/>
              <a:gd name="connsiteX6" fmla="*/ 4446240 w 8892480"/>
              <a:gd name="connsiteY6" fmla="*/ 1440160 h 1440160"/>
              <a:gd name="connsiteX7" fmla="*/ 0 w 8892480"/>
              <a:gd name="connsiteY7" fmla="*/ 720080 h 1440160"/>
              <a:gd name="connsiteX0" fmla="*/ 0 w 8892480"/>
              <a:gd name="connsiteY0" fmla="*/ 720080 h 1440160"/>
              <a:gd name="connsiteX1" fmla="*/ 2223120 w 8892480"/>
              <a:gd name="connsiteY1" fmla="*/ 720080 h 1440160"/>
              <a:gd name="connsiteX2" fmla="*/ 2223120 w 8892480"/>
              <a:gd name="connsiteY2" fmla="*/ 0 h 1440160"/>
              <a:gd name="connsiteX3" fmla="*/ 6669360 w 8892480"/>
              <a:gd name="connsiteY3" fmla="*/ 0 h 1440160"/>
              <a:gd name="connsiteX4" fmla="*/ 6655506 w 8892480"/>
              <a:gd name="connsiteY4" fmla="*/ 609243 h 1440160"/>
              <a:gd name="connsiteX5" fmla="*/ 8892480 w 8892480"/>
              <a:gd name="connsiteY5" fmla="*/ 720080 h 1440160"/>
              <a:gd name="connsiteX6" fmla="*/ 4446240 w 8892480"/>
              <a:gd name="connsiteY6" fmla="*/ 1440160 h 1440160"/>
              <a:gd name="connsiteX7" fmla="*/ 0 w 8892480"/>
              <a:gd name="connsiteY7" fmla="*/ 720080 h 1440160"/>
              <a:gd name="connsiteX0" fmla="*/ 0 w 8892480"/>
              <a:gd name="connsiteY0" fmla="*/ 720080 h 1440160"/>
              <a:gd name="connsiteX1" fmla="*/ 2223120 w 8892480"/>
              <a:gd name="connsiteY1" fmla="*/ 720080 h 1440160"/>
              <a:gd name="connsiteX2" fmla="*/ 2223120 w 8892480"/>
              <a:gd name="connsiteY2" fmla="*/ 0 h 1440160"/>
              <a:gd name="connsiteX3" fmla="*/ 8193360 w 8892480"/>
              <a:gd name="connsiteY3" fmla="*/ 0 h 1440160"/>
              <a:gd name="connsiteX4" fmla="*/ 6655506 w 8892480"/>
              <a:gd name="connsiteY4" fmla="*/ 609243 h 1440160"/>
              <a:gd name="connsiteX5" fmla="*/ 8892480 w 8892480"/>
              <a:gd name="connsiteY5" fmla="*/ 720080 h 1440160"/>
              <a:gd name="connsiteX6" fmla="*/ 4446240 w 8892480"/>
              <a:gd name="connsiteY6" fmla="*/ 1440160 h 1440160"/>
              <a:gd name="connsiteX7" fmla="*/ 0 w 8892480"/>
              <a:gd name="connsiteY7" fmla="*/ 720080 h 1440160"/>
              <a:gd name="connsiteX0" fmla="*/ 0 w 8892480"/>
              <a:gd name="connsiteY0" fmla="*/ 720080 h 1440160"/>
              <a:gd name="connsiteX1" fmla="*/ 2223120 w 8892480"/>
              <a:gd name="connsiteY1" fmla="*/ 720080 h 1440160"/>
              <a:gd name="connsiteX2" fmla="*/ 2223120 w 8892480"/>
              <a:gd name="connsiteY2" fmla="*/ 0 h 1440160"/>
              <a:gd name="connsiteX3" fmla="*/ 8193360 w 8892480"/>
              <a:gd name="connsiteY3" fmla="*/ 0 h 1440160"/>
              <a:gd name="connsiteX4" fmla="*/ 8193360 w 8892480"/>
              <a:gd name="connsiteY4" fmla="*/ 692371 h 1440160"/>
              <a:gd name="connsiteX5" fmla="*/ 8892480 w 8892480"/>
              <a:gd name="connsiteY5" fmla="*/ 720080 h 1440160"/>
              <a:gd name="connsiteX6" fmla="*/ 4446240 w 8892480"/>
              <a:gd name="connsiteY6" fmla="*/ 1440160 h 1440160"/>
              <a:gd name="connsiteX7" fmla="*/ 0 w 8892480"/>
              <a:gd name="connsiteY7" fmla="*/ 720080 h 1440160"/>
              <a:gd name="connsiteX0" fmla="*/ 0 w 8892480"/>
              <a:gd name="connsiteY0" fmla="*/ 733935 h 1454015"/>
              <a:gd name="connsiteX1" fmla="*/ 2223120 w 8892480"/>
              <a:gd name="connsiteY1" fmla="*/ 733935 h 1454015"/>
              <a:gd name="connsiteX2" fmla="*/ 588283 w 8892480"/>
              <a:gd name="connsiteY2" fmla="*/ 0 h 1454015"/>
              <a:gd name="connsiteX3" fmla="*/ 8193360 w 8892480"/>
              <a:gd name="connsiteY3" fmla="*/ 13855 h 1454015"/>
              <a:gd name="connsiteX4" fmla="*/ 8193360 w 8892480"/>
              <a:gd name="connsiteY4" fmla="*/ 706226 h 1454015"/>
              <a:gd name="connsiteX5" fmla="*/ 8892480 w 8892480"/>
              <a:gd name="connsiteY5" fmla="*/ 733935 h 1454015"/>
              <a:gd name="connsiteX6" fmla="*/ 4446240 w 8892480"/>
              <a:gd name="connsiteY6" fmla="*/ 1454015 h 1454015"/>
              <a:gd name="connsiteX7" fmla="*/ 0 w 8892480"/>
              <a:gd name="connsiteY7" fmla="*/ 733935 h 1454015"/>
              <a:gd name="connsiteX0" fmla="*/ 0 w 8892480"/>
              <a:gd name="connsiteY0" fmla="*/ 733935 h 1454015"/>
              <a:gd name="connsiteX1" fmla="*/ 2223120 w 8892480"/>
              <a:gd name="connsiteY1" fmla="*/ 733935 h 1454015"/>
              <a:gd name="connsiteX2" fmla="*/ 607462 w 8892480"/>
              <a:gd name="connsiteY2" fmla="*/ 715177 h 1454015"/>
              <a:gd name="connsiteX3" fmla="*/ 588283 w 8892480"/>
              <a:gd name="connsiteY3" fmla="*/ 0 h 1454015"/>
              <a:gd name="connsiteX4" fmla="*/ 8193360 w 8892480"/>
              <a:gd name="connsiteY4" fmla="*/ 13855 h 1454015"/>
              <a:gd name="connsiteX5" fmla="*/ 8193360 w 8892480"/>
              <a:gd name="connsiteY5" fmla="*/ 706226 h 1454015"/>
              <a:gd name="connsiteX6" fmla="*/ 8892480 w 8892480"/>
              <a:gd name="connsiteY6" fmla="*/ 733935 h 1454015"/>
              <a:gd name="connsiteX7" fmla="*/ 4446240 w 8892480"/>
              <a:gd name="connsiteY7" fmla="*/ 1454015 h 1454015"/>
              <a:gd name="connsiteX8" fmla="*/ 0 w 8892480"/>
              <a:gd name="connsiteY8" fmla="*/ 733935 h 1454015"/>
              <a:gd name="connsiteX0" fmla="*/ 0 w 8892480"/>
              <a:gd name="connsiteY0" fmla="*/ 733935 h 1454015"/>
              <a:gd name="connsiteX1" fmla="*/ 626653 w 8892480"/>
              <a:gd name="connsiteY1" fmla="*/ 745499 h 1454015"/>
              <a:gd name="connsiteX2" fmla="*/ 607462 w 8892480"/>
              <a:gd name="connsiteY2" fmla="*/ 715177 h 1454015"/>
              <a:gd name="connsiteX3" fmla="*/ 588283 w 8892480"/>
              <a:gd name="connsiteY3" fmla="*/ 0 h 1454015"/>
              <a:gd name="connsiteX4" fmla="*/ 8193360 w 8892480"/>
              <a:gd name="connsiteY4" fmla="*/ 13855 h 1454015"/>
              <a:gd name="connsiteX5" fmla="*/ 8193360 w 8892480"/>
              <a:gd name="connsiteY5" fmla="*/ 706226 h 1454015"/>
              <a:gd name="connsiteX6" fmla="*/ 8892480 w 8892480"/>
              <a:gd name="connsiteY6" fmla="*/ 733935 h 1454015"/>
              <a:gd name="connsiteX7" fmla="*/ 4446240 w 8892480"/>
              <a:gd name="connsiteY7" fmla="*/ 1454015 h 1454015"/>
              <a:gd name="connsiteX8" fmla="*/ 0 w 8892480"/>
              <a:gd name="connsiteY8" fmla="*/ 733935 h 1454015"/>
              <a:gd name="connsiteX0" fmla="*/ 0 w 8892480"/>
              <a:gd name="connsiteY0" fmla="*/ 733935 h 1454015"/>
              <a:gd name="connsiteX1" fmla="*/ 626653 w 8892480"/>
              <a:gd name="connsiteY1" fmla="*/ 745499 h 1454015"/>
              <a:gd name="connsiteX2" fmla="*/ 592257 w 8892480"/>
              <a:gd name="connsiteY2" fmla="*/ 680486 h 1454015"/>
              <a:gd name="connsiteX3" fmla="*/ 588283 w 8892480"/>
              <a:gd name="connsiteY3" fmla="*/ 0 h 1454015"/>
              <a:gd name="connsiteX4" fmla="*/ 8193360 w 8892480"/>
              <a:gd name="connsiteY4" fmla="*/ 13855 h 1454015"/>
              <a:gd name="connsiteX5" fmla="*/ 8193360 w 8892480"/>
              <a:gd name="connsiteY5" fmla="*/ 706226 h 1454015"/>
              <a:gd name="connsiteX6" fmla="*/ 8892480 w 8892480"/>
              <a:gd name="connsiteY6" fmla="*/ 733935 h 1454015"/>
              <a:gd name="connsiteX7" fmla="*/ 4446240 w 8892480"/>
              <a:gd name="connsiteY7" fmla="*/ 1454015 h 1454015"/>
              <a:gd name="connsiteX8" fmla="*/ 0 w 8892480"/>
              <a:gd name="connsiteY8" fmla="*/ 733935 h 1454015"/>
              <a:gd name="connsiteX0" fmla="*/ 0 w 8892480"/>
              <a:gd name="connsiteY0" fmla="*/ 733935 h 1454015"/>
              <a:gd name="connsiteX1" fmla="*/ 626653 w 8892480"/>
              <a:gd name="connsiteY1" fmla="*/ 745499 h 1454015"/>
              <a:gd name="connsiteX2" fmla="*/ 592257 w 8892480"/>
              <a:gd name="connsiteY2" fmla="*/ 680486 h 1454015"/>
              <a:gd name="connsiteX3" fmla="*/ 588283 w 8892480"/>
              <a:gd name="connsiteY3" fmla="*/ 0 h 1454015"/>
              <a:gd name="connsiteX4" fmla="*/ 8193360 w 8892480"/>
              <a:gd name="connsiteY4" fmla="*/ 13855 h 1454015"/>
              <a:gd name="connsiteX5" fmla="*/ 8193360 w 8892480"/>
              <a:gd name="connsiteY5" fmla="*/ 775610 h 1454015"/>
              <a:gd name="connsiteX6" fmla="*/ 8892480 w 8892480"/>
              <a:gd name="connsiteY6" fmla="*/ 733935 h 1454015"/>
              <a:gd name="connsiteX7" fmla="*/ 4446240 w 8892480"/>
              <a:gd name="connsiteY7" fmla="*/ 1454015 h 1454015"/>
              <a:gd name="connsiteX8" fmla="*/ 0 w 8892480"/>
              <a:gd name="connsiteY8" fmla="*/ 733935 h 1454015"/>
              <a:gd name="connsiteX0" fmla="*/ 0 w 8892480"/>
              <a:gd name="connsiteY0" fmla="*/ 733935 h 1454015"/>
              <a:gd name="connsiteX1" fmla="*/ 626653 w 8892480"/>
              <a:gd name="connsiteY1" fmla="*/ 745499 h 1454015"/>
              <a:gd name="connsiteX2" fmla="*/ 592257 w 8892480"/>
              <a:gd name="connsiteY2" fmla="*/ 680486 h 1454015"/>
              <a:gd name="connsiteX3" fmla="*/ 588283 w 8892480"/>
              <a:gd name="connsiteY3" fmla="*/ 0 h 1454015"/>
              <a:gd name="connsiteX4" fmla="*/ 8449467 w 8892480"/>
              <a:gd name="connsiteY4" fmla="*/ 2291 h 1454015"/>
              <a:gd name="connsiteX5" fmla="*/ 8193360 w 8892480"/>
              <a:gd name="connsiteY5" fmla="*/ 775610 h 1454015"/>
              <a:gd name="connsiteX6" fmla="*/ 8892480 w 8892480"/>
              <a:gd name="connsiteY6" fmla="*/ 733935 h 1454015"/>
              <a:gd name="connsiteX7" fmla="*/ 4446240 w 8892480"/>
              <a:gd name="connsiteY7" fmla="*/ 1454015 h 1454015"/>
              <a:gd name="connsiteX8" fmla="*/ 0 w 8892480"/>
              <a:gd name="connsiteY8" fmla="*/ 733935 h 1454015"/>
              <a:gd name="connsiteX0" fmla="*/ 0 w 8892480"/>
              <a:gd name="connsiteY0" fmla="*/ 733935 h 1454015"/>
              <a:gd name="connsiteX1" fmla="*/ 626653 w 8892480"/>
              <a:gd name="connsiteY1" fmla="*/ 745499 h 1454015"/>
              <a:gd name="connsiteX2" fmla="*/ 592257 w 8892480"/>
              <a:gd name="connsiteY2" fmla="*/ 680486 h 1454015"/>
              <a:gd name="connsiteX3" fmla="*/ 588283 w 8892480"/>
              <a:gd name="connsiteY3" fmla="*/ 0 h 1454015"/>
              <a:gd name="connsiteX4" fmla="*/ 8449467 w 8892480"/>
              <a:gd name="connsiteY4" fmla="*/ 2291 h 1454015"/>
              <a:gd name="connsiteX5" fmla="*/ 8449467 w 8892480"/>
              <a:gd name="connsiteY5" fmla="*/ 740919 h 1454015"/>
              <a:gd name="connsiteX6" fmla="*/ 8892480 w 8892480"/>
              <a:gd name="connsiteY6" fmla="*/ 733935 h 1454015"/>
              <a:gd name="connsiteX7" fmla="*/ 4446240 w 8892480"/>
              <a:gd name="connsiteY7" fmla="*/ 1454015 h 1454015"/>
              <a:gd name="connsiteX8" fmla="*/ 0 w 8892480"/>
              <a:gd name="connsiteY8" fmla="*/ 733935 h 1454015"/>
              <a:gd name="connsiteX0" fmla="*/ 0 w 8892480"/>
              <a:gd name="connsiteY0" fmla="*/ 733935 h 1454015"/>
              <a:gd name="connsiteX1" fmla="*/ 626653 w 8892480"/>
              <a:gd name="connsiteY1" fmla="*/ 745499 h 1454015"/>
              <a:gd name="connsiteX2" fmla="*/ 605737 w 8892480"/>
              <a:gd name="connsiteY2" fmla="*/ 738305 h 1454015"/>
              <a:gd name="connsiteX3" fmla="*/ 588283 w 8892480"/>
              <a:gd name="connsiteY3" fmla="*/ 0 h 1454015"/>
              <a:gd name="connsiteX4" fmla="*/ 8449467 w 8892480"/>
              <a:gd name="connsiteY4" fmla="*/ 2291 h 1454015"/>
              <a:gd name="connsiteX5" fmla="*/ 8449467 w 8892480"/>
              <a:gd name="connsiteY5" fmla="*/ 740919 h 1454015"/>
              <a:gd name="connsiteX6" fmla="*/ 8892480 w 8892480"/>
              <a:gd name="connsiteY6" fmla="*/ 733935 h 1454015"/>
              <a:gd name="connsiteX7" fmla="*/ 4446240 w 8892480"/>
              <a:gd name="connsiteY7" fmla="*/ 1454015 h 1454015"/>
              <a:gd name="connsiteX8" fmla="*/ 0 w 8892480"/>
              <a:gd name="connsiteY8" fmla="*/ 733935 h 1454015"/>
              <a:gd name="connsiteX0" fmla="*/ 0 w 8892480"/>
              <a:gd name="connsiteY0" fmla="*/ 733935 h 1454015"/>
              <a:gd name="connsiteX1" fmla="*/ 626653 w 8892480"/>
              <a:gd name="connsiteY1" fmla="*/ 745499 h 1454015"/>
              <a:gd name="connsiteX2" fmla="*/ 592258 w 8892480"/>
              <a:gd name="connsiteY2" fmla="*/ 761433 h 1454015"/>
              <a:gd name="connsiteX3" fmla="*/ 588283 w 8892480"/>
              <a:gd name="connsiteY3" fmla="*/ 0 h 1454015"/>
              <a:gd name="connsiteX4" fmla="*/ 8449467 w 8892480"/>
              <a:gd name="connsiteY4" fmla="*/ 2291 h 1454015"/>
              <a:gd name="connsiteX5" fmla="*/ 8449467 w 8892480"/>
              <a:gd name="connsiteY5" fmla="*/ 740919 h 1454015"/>
              <a:gd name="connsiteX6" fmla="*/ 8892480 w 8892480"/>
              <a:gd name="connsiteY6" fmla="*/ 733935 h 1454015"/>
              <a:gd name="connsiteX7" fmla="*/ 4446240 w 8892480"/>
              <a:gd name="connsiteY7" fmla="*/ 1454015 h 1454015"/>
              <a:gd name="connsiteX8" fmla="*/ 0 w 8892480"/>
              <a:gd name="connsiteY8" fmla="*/ 733935 h 1454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92480" h="1454015">
                <a:moveTo>
                  <a:pt x="0" y="733935"/>
                </a:moveTo>
                <a:lnTo>
                  <a:pt x="626653" y="745499"/>
                </a:lnTo>
                <a:cubicBezTo>
                  <a:pt x="605337" y="725392"/>
                  <a:pt x="613574" y="781540"/>
                  <a:pt x="592258" y="761433"/>
                </a:cubicBezTo>
                <a:cubicBezTo>
                  <a:pt x="590933" y="534604"/>
                  <a:pt x="589608" y="226829"/>
                  <a:pt x="588283" y="0"/>
                </a:cubicBezTo>
                <a:lnTo>
                  <a:pt x="8449467" y="2291"/>
                </a:lnTo>
                <a:lnTo>
                  <a:pt x="8449467" y="740919"/>
                </a:lnTo>
                <a:lnTo>
                  <a:pt x="8892480" y="733935"/>
                </a:lnTo>
                <a:lnTo>
                  <a:pt x="4446240" y="1454015"/>
                </a:lnTo>
                <a:lnTo>
                  <a:pt x="0" y="733935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юстиции Российской Федерации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Красноярскому краю принимает решения о признании исполнителем общественно полезных услуг в отношении:</a:t>
            </a:r>
          </a:p>
        </p:txBody>
      </p:sp>
    </p:spTree>
    <p:extLst>
      <p:ext uri="{BB962C8B-B14F-4D97-AF65-F5344CB8AC3E}">
        <p14:creationId xmlns:p14="http://schemas.microsoft.com/office/powerpoint/2010/main" xmlns="" val="2948818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-35561" y="0"/>
            <a:ext cx="9179561" cy="1052735"/>
            <a:chOff x="13082" y="485841"/>
            <a:chExt cx="9095064" cy="114295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79761" y="485841"/>
              <a:ext cx="8028385" cy="1142959"/>
            </a:xfrm>
            <a:prstGeom prst="rect">
              <a:avLst/>
            </a:prstGeom>
            <a:gradFill flip="none" rotWithShape="1">
              <a:gsLst>
                <a:gs pos="100000">
                  <a:srgbClr val="FAFCF7"/>
                </a:gs>
                <a:gs pos="0">
                  <a:schemeClr val="accent3"/>
                </a:gs>
                <a:gs pos="57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altLang="ru-RU" b="1" dirty="0">
                  <a:solidFill>
                    <a:schemeClr val="tx2"/>
                  </a:solidFill>
                  <a:latin typeface="Times New Roman" panose="02020603050405020304" pitchFamily="18" charset="0"/>
                  <a:ea typeface="Times New Roman" pitchFamily="18" charset="0"/>
                  <a:cs typeface="Times New Roman" panose="02020603050405020304" pitchFamily="18" charset="0"/>
                </a:rPr>
                <a:t>ПЕРЕЧЕНЬ НОРМАТИВНЫХ ПРАВОВЫХ АКТОВ, РЕГУЛИРУЮЩИХ ОТНОШЕНИЯ, ВОЗНИКАЮЩИЕ В СВЯЗИ С ПРЕДОСТАВЛЕНИЕМ ГОСУДАРСТВЕННОЙ УСЛУГИ</a:t>
              </a:r>
              <a:endPara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082" y="485841"/>
              <a:ext cx="1102533" cy="1142959"/>
            </a:xfrm>
            <a:prstGeom prst="rect">
              <a:avLst/>
            </a:prstGeom>
          </p:spPr>
        </p:pic>
      </p:grp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xmlns="" val="4044863114"/>
              </p:ext>
            </p:extLst>
          </p:nvPr>
        </p:nvGraphicFramePr>
        <p:xfrm>
          <a:off x="0" y="1052735"/>
          <a:ext cx="9036496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161009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-35561" y="0"/>
            <a:ext cx="9179561" cy="1052735"/>
            <a:chOff x="13082" y="485841"/>
            <a:chExt cx="9095064" cy="114295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79761" y="485841"/>
              <a:ext cx="8028385" cy="1142959"/>
            </a:xfrm>
            <a:prstGeom prst="rect">
              <a:avLst/>
            </a:prstGeom>
            <a:gradFill flip="none" rotWithShape="1">
              <a:gsLst>
                <a:gs pos="100000">
                  <a:srgbClr val="FAFCF7"/>
                </a:gs>
                <a:gs pos="0">
                  <a:schemeClr val="accent3"/>
                </a:gs>
                <a:gs pos="57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altLang="ru-RU" b="1" dirty="0">
                  <a:solidFill>
                    <a:schemeClr val="tx2"/>
                  </a:solidFill>
                  <a:latin typeface="Times New Roman" panose="02020603050405020304" pitchFamily="18" charset="0"/>
                  <a:ea typeface="Times New Roman" pitchFamily="18" charset="0"/>
                  <a:cs typeface="Times New Roman" panose="02020603050405020304" pitchFamily="18" charset="0"/>
                </a:rPr>
                <a:t>ПЕРЕЧЕНЬ </a:t>
              </a:r>
              <a:r>
                <a:rPr lang="ru-RU" altLang="ru-RU" b="1" dirty="0" smtClean="0">
                  <a:solidFill>
                    <a:schemeClr val="tx2"/>
                  </a:solidFill>
                  <a:latin typeface="Times New Roman" panose="02020603050405020304" pitchFamily="18" charset="0"/>
                  <a:ea typeface="Times New Roman" pitchFamily="18" charset="0"/>
                  <a:cs typeface="Times New Roman" panose="02020603050405020304" pitchFamily="18" charset="0"/>
                </a:rPr>
                <a:t>ДОКУМЕНТОВ, ПРЕДСТАВЛЯЕМЫХ ЗАЯВИТЕЛЕМ ДЛЯ ПОЛУЧЕНИЯ </a:t>
              </a:r>
              <a:r>
                <a:rPr lang="ru-RU" altLang="ru-RU" b="1" dirty="0">
                  <a:solidFill>
                    <a:schemeClr val="tx2"/>
                  </a:solidFill>
                  <a:latin typeface="Times New Roman" panose="02020603050405020304" pitchFamily="18" charset="0"/>
                  <a:ea typeface="Times New Roman" pitchFamily="18" charset="0"/>
                  <a:cs typeface="Times New Roman" panose="02020603050405020304" pitchFamily="18" charset="0"/>
                </a:rPr>
                <a:t>ГОСУДАРСТВЕННОЙ УСЛУГИ</a:t>
              </a:r>
              <a:endPara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082" y="485841"/>
              <a:ext cx="1102533" cy="1142959"/>
            </a:xfrm>
            <a:prstGeom prst="rect">
              <a:avLst/>
            </a:prstGeom>
          </p:spPr>
        </p:pic>
      </p:grpSp>
      <p:sp>
        <p:nvSpPr>
          <p:cNvPr id="6" name="Прямоугольник 5"/>
          <p:cNvSpPr/>
          <p:nvPr/>
        </p:nvSpPr>
        <p:spPr>
          <a:xfrm>
            <a:off x="11832" y="1038775"/>
            <a:ext cx="913216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пунктом 3 Правил принятия решения о признании социально ориентированной некоммерческой организации исполнителем общественно полезных услуг, утвержденных постановлением Правительства Российской Федерации от 26.01.2017 № 89 (далее - Правила принятия решения), для признания организации исполнителем общественно полезных услуг представляется:</a:t>
            </a:r>
          </a:p>
          <a:p>
            <a:pPr fontAlgn="base"/>
            <a:r>
              <a:rPr lang="ru-RU" sz="1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заявление о признании организации исполнителем общественно полезных услуг по форме согласно приложению № 1 к Правилам принятия решения.</a:t>
            </a:r>
            <a:endParaRPr lang="ru-RU" sz="1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пунктом 3(1) Правил принятия решения для дополнительного внесения в реестр сведений об общественно полезных услугах, оказываемых организацией, ранее включенной в реестр, не позднее 30 дней со дня истечения 2-летнего срока признания организации исполнителем общественно полезных услуг, представляется:</a:t>
            </a:r>
          </a:p>
          <a:p>
            <a:pPr fontAlgn="base"/>
            <a:r>
              <a:rPr lang="ru-RU" sz="1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заявление о дополнительном внесении в реестр сведений об общественно полезных услугах, оказываемых организацией, ранее включенной в реестр, по форме согласно приложению № 4 к Правилам принятия решения.</a:t>
            </a:r>
            <a:endParaRPr lang="ru-RU" sz="1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пунктом 11 Правил принятия решения для повторного признания организации исполнителем общественно полезных услуг в упрощенном порядке по истечении 2 лет со дня внесения организации в реестр представляется:</a:t>
            </a:r>
          </a:p>
          <a:p>
            <a:pPr fontAlgn="base"/>
            <a:r>
              <a:rPr lang="ru-RU" sz="1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заявление о признании организации исполнителем общественно полезных услуг по форме согласно приложению № 1 к Правилам принятия решения</a:t>
            </a:r>
            <a:r>
              <a:rPr lang="ru-RU" sz="1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4788793"/>
            <a:ext cx="77403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 информируем, что для признания исполнителем общественно полезных услуг и внесения в реестр некоммерческих организаций - исполнителей общественно полезных услуг заявитель вправе по собственной инициативе представить в Управление Министерства юстиции Российской Федерации по Красноярскому краю </a:t>
            </a:r>
            <a: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о соответствии качества оказываемых организацией общественно полезных услуг</a:t>
            </a:r>
            <a:r>
              <a:rPr lang="ru-RU" sz="16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установленным критериям по форме согласно приложению № 2 к Правилам принятия решения.</a:t>
            </a:r>
          </a:p>
        </p:txBody>
      </p:sp>
      <p:pic>
        <p:nvPicPr>
          <p:cNvPr id="11" name="Picture 4" descr="Картинки по запросу &quot;восклицательный знак&quot;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827" y="4876843"/>
            <a:ext cx="398483" cy="1593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85119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-35561" y="0"/>
            <a:ext cx="9179561" cy="1052735"/>
            <a:chOff x="13082" y="485841"/>
            <a:chExt cx="9095064" cy="114295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79761" y="485841"/>
              <a:ext cx="8028385" cy="1142959"/>
            </a:xfrm>
            <a:prstGeom prst="rect">
              <a:avLst/>
            </a:prstGeom>
            <a:gradFill flip="none" rotWithShape="1">
              <a:gsLst>
                <a:gs pos="100000">
                  <a:srgbClr val="FAFCF7"/>
                </a:gs>
                <a:gs pos="0">
                  <a:schemeClr val="accent3"/>
                </a:gs>
                <a:gs pos="57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altLang="ru-RU" b="1" dirty="0">
                  <a:solidFill>
                    <a:schemeClr val="tx2"/>
                  </a:solidFill>
                  <a:latin typeface="Times New Roman" panose="02020603050405020304" pitchFamily="18" charset="0"/>
                  <a:ea typeface="Times New Roman" pitchFamily="18" charset="0"/>
                  <a:cs typeface="Times New Roman" panose="02020603050405020304" pitchFamily="18" charset="0"/>
                </a:rPr>
                <a:t>ПОРЯДОК И СПОСОБЫ ПОДАЧИ ДОКУМЕНТОВ, ПРЕДСТАВЛЯЕМЫХ ЗАЯВИТЕЛЕМ ДЛЯ ПОЛУЧЕНИЯ ГОСУДАРСТВЕННОЙ УСЛУГИ, А ТАКЖЕ ВРЕМЯ ПРИЁМА ЗАЯВИТЕЛЕЙ ДЛЯ ЛИЧНОГО ПРЕДСТАВЛЕНИЯ </a:t>
              </a:r>
              <a:r>
                <a:rPr lang="ru-RU" altLang="ru-RU" b="1" dirty="0" smtClean="0">
                  <a:solidFill>
                    <a:schemeClr val="tx2"/>
                  </a:solidFill>
                  <a:latin typeface="Times New Roman" panose="02020603050405020304" pitchFamily="18" charset="0"/>
                  <a:ea typeface="Times New Roman" pitchFamily="18" charset="0"/>
                  <a:cs typeface="Times New Roman" panose="02020603050405020304" pitchFamily="18" charset="0"/>
                </a:rPr>
                <a:t>ДОКУМЕНТОВ</a:t>
              </a:r>
              <a:endParaRPr lang="ru-RU" altLang="ru-RU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082" y="485841"/>
              <a:ext cx="1102533" cy="1142959"/>
            </a:xfrm>
            <a:prstGeom prst="rect">
              <a:avLst/>
            </a:prstGeom>
          </p:spPr>
        </p:pic>
      </p:grpSp>
      <p:sp>
        <p:nvSpPr>
          <p:cNvPr id="6" name="Прямоугольник 5"/>
          <p:cNvSpPr/>
          <p:nvPr/>
        </p:nvSpPr>
        <p:spPr>
          <a:xfrm>
            <a:off x="3626" y="112474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 представляются в Управление Министерства юстиции Российской Федерации по Красноярскому </a:t>
            </a:r>
            <a:r>
              <a:rPr lang="ru-RU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краю следующими способами:</a:t>
            </a:r>
            <a:endParaRPr lang="ru-RU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2974599618"/>
              </p:ext>
            </p:extLst>
          </p:nvPr>
        </p:nvGraphicFramePr>
        <p:xfrm>
          <a:off x="3626" y="1916832"/>
          <a:ext cx="9140374" cy="49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578314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-35561" y="0"/>
            <a:ext cx="9179561" cy="1052735"/>
            <a:chOff x="13082" y="485841"/>
            <a:chExt cx="9095064" cy="114295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79761" y="485841"/>
              <a:ext cx="8028385" cy="1142959"/>
            </a:xfrm>
            <a:prstGeom prst="rect">
              <a:avLst/>
            </a:prstGeom>
            <a:gradFill flip="none" rotWithShape="1">
              <a:gsLst>
                <a:gs pos="100000">
                  <a:srgbClr val="FAFCF7"/>
                </a:gs>
                <a:gs pos="0">
                  <a:schemeClr val="accent3"/>
                </a:gs>
                <a:gs pos="57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altLang="ru-RU" b="1" dirty="0" smtClean="0">
                  <a:solidFill>
                    <a:schemeClr val="tx2"/>
                  </a:solidFill>
                  <a:latin typeface="Times New Roman" panose="02020603050405020304" pitchFamily="18" charset="0"/>
                  <a:ea typeface="Times New Roman" pitchFamily="18" charset="0"/>
                  <a:cs typeface="Times New Roman" panose="02020603050405020304" pitchFamily="18" charset="0"/>
                </a:rPr>
                <a:t>СРОК ПРЕДОСТАВЛЕНИЯ </a:t>
              </a:r>
              <a:r>
                <a:rPr lang="ru-RU" altLang="ru-RU" b="1" dirty="0">
                  <a:solidFill>
                    <a:schemeClr val="tx2"/>
                  </a:solidFill>
                  <a:latin typeface="Times New Roman" panose="02020603050405020304" pitchFamily="18" charset="0"/>
                  <a:ea typeface="Times New Roman" pitchFamily="18" charset="0"/>
                  <a:cs typeface="Times New Roman" panose="02020603050405020304" pitchFamily="18" charset="0"/>
                </a:rPr>
                <a:t>ГОСУДАРСТВЕННОЙ УСЛУГИ</a:t>
              </a:r>
              <a:endPara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082" y="485841"/>
              <a:ext cx="1102533" cy="1142959"/>
            </a:xfrm>
            <a:prstGeom prst="rect">
              <a:avLst/>
            </a:prstGeom>
          </p:spPr>
        </p:pic>
      </p:grpSp>
      <p:pic>
        <p:nvPicPr>
          <p:cNvPr id="3076" name="Picture 4" descr="Картинки по запросу &quot;восклицательный знак&quot;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5075" y="2269148"/>
            <a:ext cx="796967" cy="3187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762042" y="2492896"/>
            <a:ext cx="684240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base"/>
            <a:r>
              <a:rPr lang="ru-RU" sz="4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предоставления государственной услуги </a:t>
            </a:r>
            <a:r>
              <a:rPr lang="ru-RU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не </a:t>
            </a:r>
            <a:r>
              <a:rPr lang="ru-RU" sz="4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превышать </a:t>
            </a:r>
            <a:br>
              <a:rPr lang="ru-RU" sz="4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рабочих дней</a:t>
            </a:r>
            <a:r>
              <a:rPr lang="ru-RU" sz="4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948818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-35561" y="0"/>
            <a:ext cx="9242325" cy="1075120"/>
            <a:chOff x="13082" y="485841"/>
            <a:chExt cx="9157250" cy="116726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41947" y="510144"/>
              <a:ext cx="8028385" cy="1142959"/>
            </a:xfrm>
            <a:prstGeom prst="rect">
              <a:avLst/>
            </a:prstGeom>
            <a:gradFill flip="none" rotWithShape="1">
              <a:gsLst>
                <a:gs pos="100000">
                  <a:srgbClr val="FAFCF7"/>
                </a:gs>
                <a:gs pos="0">
                  <a:schemeClr val="accent3"/>
                </a:gs>
                <a:gs pos="57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altLang="ru-RU" b="1" dirty="0" smtClean="0">
                  <a:solidFill>
                    <a:schemeClr val="tx2"/>
                  </a:solidFill>
                  <a:latin typeface="Times New Roman" panose="02020603050405020304" pitchFamily="18" charset="0"/>
                  <a:ea typeface="Times New Roman" pitchFamily="18" charset="0"/>
                  <a:cs typeface="Times New Roman" panose="02020603050405020304" pitchFamily="18" charset="0"/>
                </a:rPr>
                <a:t>ОСНОВАНИЯ ДЛЯ ОТКАЗА В ПРЕДОСТАВЛЕНИИИ </a:t>
              </a:r>
              <a:r>
                <a:rPr lang="ru-RU" altLang="ru-RU" b="1" dirty="0">
                  <a:solidFill>
                    <a:schemeClr val="tx2"/>
                  </a:solidFill>
                  <a:latin typeface="Times New Roman" panose="02020603050405020304" pitchFamily="18" charset="0"/>
                  <a:ea typeface="Times New Roman" pitchFamily="18" charset="0"/>
                  <a:cs typeface="Times New Roman" panose="02020603050405020304" pitchFamily="18" charset="0"/>
                </a:rPr>
                <a:t>ГОСУДАРСТВЕННОЙ УСЛУГИ</a:t>
              </a:r>
              <a:endPara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082" y="485841"/>
              <a:ext cx="1102533" cy="1142959"/>
            </a:xfrm>
            <a:prstGeom prst="rect">
              <a:avLst/>
            </a:prstGeom>
          </p:spPr>
        </p:pic>
      </p:grp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xmlns="" val="1562984533"/>
              </p:ext>
            </p:extLst>
          </p:nvPr>
        </p:nvGraphicFramePr>
        <p:xfrm>
          <a:off x="0" y="2348879"/>
          <a:ext cx="9036496" cy="4608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27584" y="1268760"/>
            <a:ext cx="806489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признании организации исполнителем общественно полезных услуг (во внесении в реестр сведений об общественно полезных услугах, оказываемых организацией, ранее включенной в реестр) </a:t>
            </a:r>
            <a:r>
              <a:rPr lang="ru-RU" sz="2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 отказано, если</a:t>
            </a:r>
            <a:r>
              <a:rPr lang="ru-RU" sz="2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xmlns="" val="1115455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-35561" y="0"/>
            <a:ext cx="9242325" cy="1075120"/>
            <a:chOff x="13082" y="485841"/>
            <a:chExt cx="9157250" cy="116726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41947" y="510144"/>
              <a:ext cx="8028385" cy="1142959"/>
            </a:xfrm>
            <a:prstGeom prst="rect">
              <a:avLst/>
            </a:prstGeom>
            <a:gradFill flip="none" rotWithShape="1">
              <a:gsLst>
                <a:gs pos="100000">
                  <a:srgbClr val="FAFCF7"/>
                </a:gs>
                <a:gs pos="0">
                  <a:schemeClr val="accent3"/>
                </a:gs>
                <a:gs pos="57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altLang="ru-RU" b="1" dirty="0" smtClean="0">
                  <a:solidFill>
                    <a:schemeClr val="tx2"/>
                  </a:solidFill>
                  <a:latin typeface="Times New Roman" panose="02020603050405020304" pitchFamily="18" charset="0"/>
                  <a:ea typeface="Times New Roman" pitchFamily="18" charset="0"/>
                  <a:cs typeface="Times New Roman" panose="02020603050405020304" pitchFamily="18" charset="0"/>
                </a:rPr>
                <a:t>РЕЗУЛЬТАТЫ ПРЕДОСТАВЛЕНИЯ </a:t>
              </a:r>
              <a:r>
                <a:rPr lang="ru-RU" altLang="ru-RU" b="1" dirty="0">
                  <a:solidFill>
                    <a:schemeClr val="tx2"/>
                  </a:solidFill>
                  <a:latin typeface="Times New Roman" panose="02020603050405020304" pitchFamily="18" charset="0"/>
                  <a:ea typeface="Times New Roman" pitchFamily="18" charset="0"/>
                  <a:cs typeface="Times New Roman" panose="02020603050405020304" pitchFamily="18" charset="0"/>
                </a:rPr>
                <a:t>ГОСУДАРСТВЕННОЙ УСЛУГИ</a:t>
              </a:r>
              <a:endPara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082" y="485841"/>
              <a:ext cx="1102533" cy="1142959"/>
            </a:xfrm>
            <a:prstGeom prst="rect">
              <a:avLst/>
            </a:prstGeom>
          </p:spPr>
        </p:pic>
      </p:grp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xmlns="" val="4079503304"/>
              </p:ext>
            </p:extLst>
          </p:nvPr>
        </p:nvGraphicFramePr>
        <p:xfrm>
          <a:off x="0" y="2348879"/>
          <a:ext cx="9036496" cy="4608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27584" y="1268760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Times New Roman"/>
                <a:ea typeface="Times New Roman"/>
              </a:rPr>
              <a:t>Результатом предоставления государственной услуги является</a:t>
            </a:r>
            <a:r>
              <a:rPr lang="ru-RU" sz="2400" b="1" dirty="0" smtClean="0">
                <a:solidFill>
                  <a:schemeClr val="tx2"/>
                </a:solidFill>
                <a:latin typeface="Times New Roman"/>
                <a:ea typeface="Times New Roman"/>
              </a:rPr>
              <a:t>:</a:t>
            </a:r>
            <a:endParaRPr lang="ru-RU" sz="2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4490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-35561" y="0"/>
            <a:ext cx="9179561" cy="1052735"/>
            <a:chOff x="13082" y="485841"/>
            <a:chExt cx="9095064" cy="114295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79761" y="485841"/>
              <a:ext cx="8028385" cy="1142959"/>
            </a:xfrm>
            <a:prstGeom prst="rect">
              <a:avLst/>
            </a:prstGeom>
            <a:gradFill flip="none" rotWithShape="1">
              <a:gsLst>
                <a:gs pos="100000">
                  <a:srgbClr val="FAFCF7"/>
                </a:gs>
                <a:gs pos="0">
                  <a:schemeClr val="accent3"/>
                </a:gs>
                <a:gs pos="57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082" y="485841"/>
              <a:ext cx="1102533" cy="1142959"/>
            </a:xfrm>
            <a:prstGeom prst="rect">
              <a:avLst/>
            </a:prstGeom>
          </p:spPr>
        </p:pic>
      </p:grpSp>
      <p:pic>
        <p:nvPicPr>
          <p:cNvPr id="5127" name="Picture 7" descr="Картинки по запросу &quot;телефон символ&quot;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332" y="2951375"/>
            <a:ext cx="1081244" cy="1081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142976" y="1271855"/>
            <a:ext cx="781235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по вопросам предоставления государственной услуги </a:t>
            </a:r>
            <a:r>
              <a:rPr lang="ru-RU" sz="2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</a:t>
            </a:r>
            <a:r>
              <a:rPr lang="ru-RU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обращении заявителя для получения государственной услуги, за консультацией по вопросам предоставления государственной услуги (лично, письменно, посредством электронной почты, по справочным телефонам </a:t>
            </a:r>
            <a:endParaRPr lang="ru-RU" sz="21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2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1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227-17-46, 211-33-57, 227-90-91, </a:t>
            </a:r>
            <a:r>
              <a:rPr lang="ru-RU" sz="21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227-69-48</a:t>
            </a:r>
            <a:r>
              <a:rPr lang="ru-RU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endParaRPr lang="ru-RU" sz="21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ru-RU" sz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2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путем </a:t>
            </a:r>
            <a:r>
              <a:rPr lang="ru-RU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размещения информации на официальном сайте Управления Министерства юстиции Российской Федерации по Красноярскому краю в информационно-телекоммуникационной сети «Интернет</a:t>
            </a:r>
            <a:r>
              <a:rPr lang="ru-RU" sz="2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(https://</a:t>
            </a:r>
            <a:r>
              <a:rPr lang="en-US" sz="21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to24.minjust.ru)</a:t>
            </a:r>
            <a:r>
              <a:rPr lang="ru-RU" sz="2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 fontAlgn="base"/>
            <a:endParaRPr lang="ru-RU" sz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2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федеральной государственной информационной системе «Единый портал государственных и муниципальных услуг (функций)» (</a:t>
            </a:r>
            <a:r>
              <a:rPr lang="ru-RU" sz="21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www.gosuslugi.ru</a:t>
            </a:r>
            <a:r>
              <a:rPr lang="ru-RU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endParaRPr lang="ru-RU" sz="21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ru-RU" sz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2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информационных стендах в местах предоставления государственной услуги.</a:t>
            </a:r>
            <a:endParaRPr lang="ru-RU" sz="2100" dirty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AutoShape 9" descr="Картинки по запросу &quot;bynthytn cbvdjk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11" descr="Картинки по запросу &quot;bynthytn cbvdjk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3" descr="Картинки по запросу &quot;bynthytn cbvdjk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15" descr="Картинки по запросу &quot;bynthytn cbvdjk&quot;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4" name="Группа 23"/>
          <p:cNvGrpSpPr/>
          <p:nvPr/>
        </p:nvGrpSpPr>
        <p:grpSpPr>
          <a:xfrm>
            <a:off x="-35561" y="0"/>
            <a:ext cx="9179560" cy="1143906"/>
            <a:chOff x="13082" y="485841"/>
            <a:chExt cx="9095062" cy="1241943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1079759" y="584825"/>
              <a:ext cx="8028385" cy="1142959"/>
            </a:xfrm>
            <a:prstGeom prst="rect">
              <a:avLst/>
            </a:prstGeom>
            <a:gradFill flip="none" rotWithShape="1">
              <a:gsLst>
                <a:gs pos="100000">
                  <a:srgbClr val="FAFCF7"/>
                </a:gs>
                <a:gs pos="0">
                  <a:schemeClr val="accent3"/>
                </a:gs>
                <a:gs pos="57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ПОРЯДОК ПОЛУЧЕНИЯ ЗАЯВИТЕЛЕМ ИНФОРМАЦИИ ПО ВОПРОСАМ ПРЕДОСТАВЛЕНИЯ ГОСУДАРСТВЕННОЙ УСЛУГИ</a:t>
              </a:r>
              <a:endPara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6" name="Рисунок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082" y="485841"/>
              <a:ext cx="1102533" cy="11429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604488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813</Words>
  <Application>Microsoft Office PowerPoint</Application>
  <PresentationFormat>Экран (4:3)</PresentationFormat>
  <Paragraphs>89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vasilevaiv</cp:lastModifiedBy>
  <cp:revision>42</cp:revision>
  <dcterms:created xsi:type="dcterms:W3CDTF">2020-02-14T06:15:34Z</dcterms:created>
  <dcterms:modified xsi:type="dcterms:W3CDTF">2020-02-28T05:50:51Z</dcterms:modified>
</cp:coreProperties>
</file>